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notesMasterIdLst>
    <p:notesMasterId r:id="rId50"/>
  </p:notesMasterIdLst>
  <p:sldIdLst>
    <p:sldId id="258" r:id="rId2"/>
    <p:sldId id="337" r:id="rId3"/>
    <p:sldId id="338" r:id="rId4"/>
    <p:sldId id="339" r:id="rId5"/>
    <p:sldId id="364" r:id="rId6"/>
    <p:sldId id="341" r:id="rId7"/>
    <p:sldId id="340" r:id="rId8"/>
    <p:sldId id="344" r:id="rId9"/>
    <p:sldId id="391" r:id="rId10"/>
    <p:sldId id="392" r:id="rId11"/>
    <p:sldId id="393" r:id="rId12"/>
    <p:sldId id="394" r:id="rId13"/>
    <p:sldId id="395" r:id="rId14"/>
    <p:sldId id="369" r:id="rId15"/>
    <p:sldId id="410" r:id="rId16"/>
    <p:sldId id="382" r:id="rId17"/>
    <p:sldId id="383" r:id="rId18"/>
    <p:sldId id="403" r:id="rId19"/>
    <p:sldId id="402" r:id="rId20"/>
    <p:sldId id="358" r:id="rId21"/>
    <p:sldId id="379" r:id="rId22"/>
    <p:sldId id="370" r:id="rId23"/>
    <p:sldId id="360" r:id="rId24"/>
    <p:sldId id="373" r:id="rId25"/>
    <p:sldId id="419" r:id="rId26"/>
    <p:sldId id="423" r:id="rId27"/>
    <p:sldId id="420" r:id="rId28"/>
    <p:sldId id="421" r:id="rId29"/>
    <p:sldId id="422" r:id="rId30"/>
    <p:sldId id="424" r:id="rId31"/>
    <p:sldId id="425" r:id="rId32"/>
    <p:sldId id="426" r:id="rId33"/>
    <p:sldId id="427" r:id="rId34"/>
    <p:sldId id="405" r:id="rId35"/>
    <p:sldId id="409" r:id="rId36"/>
    <p:sldId id="404" r:id="rId37"/>
    <p:sldId id="408" r:id="rId38"/>
    <p:sldId id="396" r:id="rId39"/>
    <p:sldId id="385" r:id="rId40"/>
    <p:sldId id="386" r:id="rId41"/>
    <p:sldId id="387" r:id="rId42"/>
    <p:sldId id="388" r:id="rId43"/>
    <p:sldId id="401" r:id="rId44"/>
    <p:sldId id="397" r:id="rId45"/>
    <p:sldId id="398" r:id="rId46"/>
    <p:sldId id="363" r:id="rId47"/>
    <p:sldId id="365" r:id="rId48"/>
    <p:sldId id="362" r:id="rId4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1D13E5"/>
    <a:srgbClr val="0033CC"/>
    <a:srgbClr val="0099FF"/>
    <a:srgbClr val="FFFFFF"/>
    <a:srgbClr val="25D329"/>
    <a:srgbClr val="08F050"/>
    <a:srgbClr val="FF0066"/>
    <a:srgbClr val="6692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0" autoAdjust="0"/>
    <p:restoredTop sz="92597" autoAdjust="0"/>
  </p:normalViewPr>
  <p:slideViewPr>
    <p:cSldViewPr>
      <p:cViewPr varScale="1">
        <p:scale>
          <a:sx n="76" d="100"/>
          <a:sy n="76" d="100"/>
        </p:scale>
        <p:origin x="1598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4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3A0AF9B-D891-46A8-A9C8-36F758E29C8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24655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0304F3E5-D371-4661-8754-E37C02DDBF09}" type="slidenum">
              <a:rPr lang="zh-CN" altLang="en-US" smtClean="0"/>
              <a:pPr>
                <a:spcBef>
                  <a:spcPct val="0"/>
                </a:spcBef>
              </a:pPr>
              <a:t>1</a:t>
            </a:fld>
            <a:endParaRPr lang="en-US" altLang="zh-CN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/>
              <a:t>首先介绍一下树莓派是啥 与计算机的联系  </a:t>
            </a:r>
            <a:endParaRPr lang="en-US" altLang="zh-CN"/>
          </a:p>
          <a:p>
            <a:pPr eaLnBrk="1" hangingPunct="1"/>
            <a:r>
              <a:rPr lang="zh-CN" altLang="en-US"/>
              <a:t>系统之于树莓派的意义 适合于树莓派的系统 与电脑系统的差别</a:t>
            </a:r>
            <a:endParaRPr lang="en-US" altLang="zh-CN"/>
          </a:p>
          <a:p>
            <a:pPr eaLnBrk="1" hangingPunct="1"/>
            <a:r>
              <a:rPr lang="zh-CN" altLang="en-US"/>
              <a:t>介绍下</a:t>
            </a:r>
            <a:r>
              <a:rPr lang="en-US" altLang="zh-CN"/>
              <a:t>raspian之于开发的意义</a:t>
            </a:r>
          </a:p>
          <a:p>
            <a:pPr eaLnBrk="1" hangingPunct="1"/>
            <a:r>
              <a:rPr lang="zh-CN" altLang="en-US"/>
              <a:t>介绍系统安装方法</a:t>
            </a:r>
            <a:endParaRPr lang="en-US" altLang="zh-CN"/>
          </a:p>
          <a:p>
            <a:pPr eaLnBrk="1" hangingPunct="1"/>
            <a:r>
              <a:rPr lang="en-US" altLang="zh-CN"/>
              <a:t>Vnc介绍 ssh介绍 raspiconfig介绍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6119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3A0AF9B-D891-46A8-A9C8-36F758E29C8B}" type="slidenum">
              <a:rPr lang="zh-CN" altLang="en-US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528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苹果手机没有热点管理界面 只能够通过插上显示器查看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3A0AF9B-D891-46A8-A9C8-36F758E29C8B}" type="slidenum">
              <a:rPr lang="zh-CN" altLang="en-US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7489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3A0AF9B-D891-46A8-A9C8-36F758E29C8B}" type="slidenum">
              <a:rPr lang="zh-CN" altLang="en-US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10411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3A0AF9B-D891-46A8-A9C8-36F758E29C8B}" type="slidenum">
              <a:rPr lang="zh-CN" altLang="en-US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3401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IP</a:t>
            </a:r>
            <a:r>
              <a:rPr lang="zh-CN" altLang="en-US" dirty="0"/>
              <a:t>随着</a:t>
            </a:r>
            <a:r>
              <a:rPr lang="en-US" altLang="zh-CN" dirty="0" err="1"/>
              <a:t>WIFi</a:t>
            </a:r>
            <a:r>
              <a:rPr lang="zh-CN" altLang="en-US" dirty="0"/>
              <a:t>的切换必定变化 即使保持同个</a:t>
            </a:r>
            <a:r>
              <a:rPr lang="en-US" altLang="zh-CN" dirty="0" err="1"/>
              <a:t>WiFi</a:t>
            </a:r>
            <a:r>
              <a:rPr lang="en-US" altLang="zh-CN" dirty="0"/>
              <a:t> </a:t>
            </a:r>
            <a:r>
              <a:rPr lang="zh-CN" altLang="en-US" dirty="0"/>
              <a:t>也可能因为设备接入的多 重新分配</a:t>
            </a:r>
            <a:r>
              <a:rPr lang="en-US" altLang="zh-CN" dirty="0"/>
              <a:t>IP</a:t>
            </a:r>
            <a:r>
              <a:rPr lang="zh-CN" altLang="en-US" dirty="0"/>
              <a:t>而有变动 不过一般手机热点是不会的 即使会也可以看到</a:t>
            </a:r>
            <a:r>
              <a:rPr lang="en-US" altLang="zh-CN" dirty="0"/>
              <a:t>IP </a:t>
            </a:r>
            <a:r>
              <a:rPr lang="zh-CN" altLang="en-US" dirty="0"/>
              <a:t>除非是苹果手机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3A0AF9B-D891-46A8-A9C8-36F758E29C8B}" type="slidenum">
              <a:rPr lang="zh-CN" altLang="en-US" smtClean="0"/>
              <a:pPr>
                <a:defRPr/>
              </a:pPr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4949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F469A745-7E03-42DD-857B-E8823491ED43}" type="slidenum">
              <a:rPr lang="zh-CN" altLang="en-US" smtClean="0"/>
              <a:pPr>
                <a:spcBef>
                  <a:spcPct val="0"/>
                </a:spcBef>
              </a:pPr>
              <a:t>47</a:t>
            </a:fld>
            <a:endParaRPr lang="en-US" altLang="zh-CN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0413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419DF95-E09D-4EA1-A1D8-5B649449F932}" type="slidenum">
              <a:rPr lang="zh-CN" altLang="en-US" smtClean="0">
                <a:latin typeface="Times New Roman" panose="02020603050405020304" pitchFamily="18" charset="0"/>
              </a:rPr>
              <a:pPr/>
              <a:t>2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406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9C2C777E-79AF-4509-93C1-2C24A875B5C7}" type="slidenum">
              <a:rPr lang="zh-CN" altLang="en-US" smtClean="0"/>
              <a:pPr>
                <a:spcBef>
                  <a:spcPct val="0"/>
                </a:spcBef>
              </a:pPr>
              <a:t>5</a:t>
            </a:fld>
            <a:endParaRPr lang="en-US" altLang="zh-CN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473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参考链接：</a:t>
            </a:r>
            <a:r>
              <a:rPr lang="en-US" altLang="zh-CN" dirty="0"/>
              <a:t>https://mirrors.tuna.tsinghua.edu.cn/help/raspbian/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3A0AF9B-D891-46A8-A9C8-36F758E29C8B}" type="slidenum">
              <a:rPr lang="zh-CN" altLang="en-US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1518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参考链接：</a:t>
            </a:r>
            <a:r>
              <a:rPr lang="en-US" altLang="zh-CN" dirty="0"/>
              <a:t>https://mirrors.tuna.tsinghua.edu.cn/help/raspbian/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3A0AF9B-D891-46A8-A9C8-36F758E29C8B}" type="slidenum">
              <a:rPr lang="zh-CN" altLang="en-US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4322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参考链接：</a:t>
            </a:r>
            <a:r>
              <a:rPr lang="en-US" altLang="zh-CN" dirty="0"/>
              <a:t>https://mirrors.tuna.tsinghua.edu.cn/help/raspbian/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3A0AF9B-D891-46A8-A9C8-36F758E29C8B}" type="slidenum">
              <a:rPr lang="zh-CN" altLang="en-US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6134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参考链接：</a:t>
            </a:r>
            <a:r>
              <a:rPr lang="en-US" altLang="zh-CN" dirty="0"/>
              <a:t>https://mirrors.tuna.tsinghua.edu.cn/help/raspbian/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3A0AF9B-D891-46A8-A9C8-36F758E29C8B}" type="slidenum">
              <a:rPr lang="zh-CN" altLang="en-US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8026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3A0AF9B-D891-46A8-A9C8-36F758E29C8B}" type="slidenum">
              <a:rPr lang="zh-CN" altLang="en-US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5534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IP</a:t>
            </a:r>
            <a:r>
              <a:rPr lang="zh-CN" altLang="en-US" dirty="0"/>
              <a:t>随着</a:t>
            </a:r>
            <a:r>
              <a:rPr lang="en-US" altLang="zh-CN" dirty="0" err="1"/>
              <a:t>WIFi</a:t>
            </a:r>
            <a:r>
              <a:rPr lang="zh-CN" altLang="en-US" dirty="0"/>
              <a:t>的切换必定变化 即使保持同个</a:t>
            </a:r>
            <a:r>
              <a:rPr lang="en-US" altLang="zh-CN" dirty="0" err="1"/>
              <a:t>WiFi</a:t>
            </a:r>
            <a:r>
              <a:rPr lang="en-US" altLang="zh-CN" dirty="0"/>
              <a:t> </a:t>
            </a:r>
            <a:r>
              <a:rPr lang="zh-CN" altLang="en-US" dirty="0"/>
              <a:t>也可能因为设备接入的多 重新分配</a:t>
            </a:r>
            <a:r>
              <a:rPr lang="en-US" altLang="zh-CN" dirty="0"/>
              <a:t>IP</a:t>
            </a:r>
            <a:r>
              <a:rPr lang="zh-CN" altLang="en-US" dirty="0"/>
              <a:t>而有变动 不过一般手机热点是不会的 即使会也可以看到</a:t>
            </a:r>
            <a:r>
              <a:rPr lang="en-US" altLang="zh-CN" dirty="0"/>
              <a:t>IP </a:t>
            </a:r>
            <a:r>
              <a:rPr lang="zh-CN" altLang="en-US" dirty="0"/>
              <a:t>除非是苹果手机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3A0AF9B-D891-46A8-A9C8-36F758E29C8B}" type="slidenum">
              <a:rPr lang="zh-CN" altLang="en-US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1439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Text Box 9"/>
          <p:cNvSpPr txBox="1">
            <a:spLocks noChangeArrowheads="1"/>
          </p:cNvSpPr>
          <p:nvPr userDrawn="1"/>
        </p:nvSpPr>
        <p:spPr bwMode="auto">
          <a:xfrm>
            <a:off x="1116013" y="6237288"/>
            <a:ext cx="7416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zh-CN" altLang="en-US"/>
          </a:p>
        </p:txBody>
      </p:sp>
      <p:sp>
        <p:nvSpPr>
          <p:cNvPr id="7" name="Text Box 11"/>
          <p:cNvSpPr txBox="1">
            <a:spLocks noChangeArrowheads="1"/>
          </p:cNvSpPr>
          <p:nvPr userDrawn="1"/>
        </p:nvSpPr>
        <p:spPr bwMode="auto">
          <a:xfrm>
            <a:off x="900113" y="6381750"/>
            <a:ext cx="77041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1400"/>
              <a:t>复旦大学电子系统导论课程讲义</a:t>
            </a:r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altLang="zh-CN"/>
              <a:t>单击此处编辑母版标题样式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400"/>
            </a:lvl1pPr>
          </a:lstStyle>
          <a:p>
            <a:r>
              <a:rPr lang="en-US" altLang="zh-CN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76949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37646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671148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8477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68413"/>
            <a:ext cx="4038600" cy="4862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268413"/>
            <a:ext cx="4038600" cy="23542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775075"/>
            <a:ext cx="4038600" cy="23558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15042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8477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68413"/>
            <a:ext cx="4038600" cy="4862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68413"/>
            <a:ext cx="4038600" cy="4862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308328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8477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68413"/>
            <a:ext cx="8229600" cy="23542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3775075"/>
            <a:ext cx="8229600" cy="23558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34303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55735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36085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68413"/>
            <a:ext cx="4038600" cy="4862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68413"/>
            <a:ext cx="4038600" cy="4862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38260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72307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65531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1116013" y="896938"/>
            <a:ext cx="1727200" cy="168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2843213" y="896938"/>
            <a:ext cx="1728787" cy="168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4572000" y="896938"/>
            <a:ext cx="1728788" cy="168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6300788" y="896938"/>
            <a:ext cx="1727200" cy="168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1116013" y="2584450"/>
            <a:ext cx="1727200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2843213" y="2584450"/>
            <a:ext cx="1728787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4572000" y="2584450"/>
            <a:ext cx="1728788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6300788" y="2584450"/>
            <a:ext cx="1727200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1116013" y="4273550"/>
            <a:ext cx="1727200" cy="168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2843213" y="4273550"/>
            <a:ext cx="1728787" cy="168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4572000" y="4273550"/>
            <a:ext cx="1728788" cy="168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6300788" y="4273550"/>
            <a:ext cx="1727200" cy="168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3"/>
          <p:cNvSpPr/>
          <p:nvPr userDrawn="1"/>
        </p:nvSpPr>
        <p:spPr>
          <a:xfrm>
            <a:off x="755650" y="896938"/>
            <a:ext cx="7704138" cy="519588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097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5976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83147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68413"/>
            <a:ext cx="8229600" cy="486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单击此处编辑母版文本样式</a:t>
            </a:r>
          </a:p>
          <a:p>
            <a:pPr lvl="1"/>
            <a:r>
              <a:rPr lang="en-US" altLang="zh-CN"/>
              <a:t>第二级</a:t>
            </a:r>
          </a:p>
          <a:p>
            <a:pPr lvl="2"/>
            <a:r>
              <a:rPr lang="en-US" altLang="zh-CN"/>
              <a:t>第三级</a:t>
            </a:r>
          </a:p>
          <a:p>
            <a:pPr lvl="3"/>
            <a:r>
              <a:rPr lang="en-US" altLang="zh-CN"/>
              <a:t>第四级</a:t>
            </a:r>
          </a:p>
          <a:p>
            <a:pPr lvl="4"/>
            <a:r>
              <a:rPr lang="en-US" altLang="zh-CN"/>
              <a:t>第五级</a:t>
            </a:r>
          </a:p>
        </p:txBody>
      </p:sp>
      <p:sp>
        <p:nvSpPr>
          <p:cNvPr id="1028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9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0" name="Text Box 10"/>
          <p:cNvSpPr txBox="1">
            <a:spLocks noChangeArrowheads="1"/>
          </p:cNvSpPr>
          <p:nvPr userDrawn="1"/>
        </p:nvSpPr>
        <p:spPr bwMode="auto">
          <a:xfrm>
            <a:off x="900113" y="6381750"/>
            <a:ext cx="77041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1400"/>
              <a:t>复旦大学电子系统导论课程讲义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1" r:id="rId1"/>
    <p:sldLayoutId id="2147484099" r:id="rId2"/>
    <p:sldLayoutId id="2147484100" r:id="rId3"/>
    <p:sldLayoutId id="2147484101" r:id="rId4"/>
    <p:sldLayoutId id="2147484102" r:id="rId5"/>
    <p:sldLayoutId id="2147484103" r:id="rId6"/>
    <p:sldLayoutId id="2147484112" r:id="rId7"/>
    <p:sldLayoutId id="2147484104" r:id="rId8"/>
    <p:sldLayoutId id="2147484105" r:id="rId9"/>
    <p:sldLayoutId id="2147484106" r:id="rId10"/>
    <p:sldLayoutId id="2147484107" r:id="rId11"/>
    <p:sldLayoutId id="2147484108" r:id="rId12"/>
    <p:sldLayoutId id="2147484109" r:id="rId13"/>
    <p:sldLayoutId id="2147484110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200">
          <a:solidFill>
            <a:schemeClr val="tx1"/>
          </a:solidFill>
          <a:latin typeface="+mn-lt"/>
          <a:ea typeface="+mn-ea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>
          <a:solidFill>
            <a:schemeClr val="tx1"/>
          </a:solidFill>
          <a:latin typeface="+mn-lt"/>
          <a:ea typeface="+mn-ea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ea typeface="+mn-ea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alvnc.com/en/connect/download/viewer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www.todesk.com/linux.html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raspberrypi.org/software/operating-systems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5650" y="1268413"/>
            <a:ext cx="7772400" cy="1736725"/>
          </a:xfrm>
        </p:spPr>
        <p:txBody>
          <a:bodyPr/>
          <a:lstStyle/>
          <a:p>
            <a:pPr eaLnBrk="1" hangingPunct="1"/>
            <a:r>
              <a:rPr lang="zh-CN" altLang="en-US"/>
              <a:t>树莓派系统简介</a:t>
            </a:r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fld id="{9990E588-48C4-4BA9-A0DA-540D041E5B0C}" type="datetime1">
              <a:rPr lang="zh-CN" altLang="en-US" smtClean="0"/>
              <a:pPr eaLnBrk="1" hangingPunct="1"/>
              <a:t>2024/2/25</a:t>
            </a:fld>
            <a:endParaRPr lang="zh-CN" altLang="zh-CN" dirty="0"/>
          </a:p>
          <a:p>
            <a:pPr eaLnBrk="1" hangingPunct="1"/>
            <a:r>
              <a:rPr lang="zh-CN" altLang="en-US"/>
              <a:t>电子系统导论教学团队</a:t>
            </a:r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20000"/>
              </a:lnSpc>
            </a:pPr>
            <a:r>
              <a:rPr lang="zh-CN" altLang="en-US" sz="2000" dirty="0"/>
              <a:t>设置国家</a:t>
            </a:r>
            <a:r>
              <a:rPr lang="en-US" altLang="zh-CN" sz="2000" dirty="0"/>
              <a:t>/</a:t>
            </a:r>
            <a:r>
              <a:rPr lang="zh-CN" altLang="en-US" sz="2000" dirty="0"/>
              <a:t>地区、语言、时区、键盘映射</a:t>
            </a:r>
            <a:endParaRPr lang="en-US" altLang="zh-CN" sz="2000" dirty="0"/>
          </a:p>
          <a:p>
            <a:pPr lvl="1">
              <a:lnSpc>
                <a:spcPct val="120000"/>
              </a:lnSpc>
            </a:pPr>
            <a:endParaRPr lang="en-US" altLang="zh-CN" sz="2000" dirty="0"/>
          </a:p>
        </p:txBody>
      </p:sp>
      <p:sp>
        <p:nvSpPr>
          <p:cNvPr id="2048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初始设置（已完成）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CA2FBEB-1AF4-4850-895F-BF3BABEBB2E8}"/>
              </a:ext>
            </a:extLst>
          </p:cNvPr>
          <p:cNvGrpSpPr/>
          <p:nvPr/>
        </p:nvGrpSpPr>
        <p:grpSpPr>
          <a:xfrm>
            <a:off x="1652129" y="1844824"/>
            <a:ext cx="6160231" cy="4038387"/>
            <a:chOff x="1652129" y="1844824"/>
            <a:chExt cx="6160231" cy="4038387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44205C9-37A5-4FB9-B2C5-F0278CF57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2129" y="1844824"/>
              <a:ext cx="5839742" cy="4038387"/>
            </a:xfrm>
            <a:prstGeom prst="rect">
              <a:avLst/>
            </a:prstGeom>
          </p:spPr>
        </p:pic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E3B8D54E-E73A-4A82-94BF-E0BED295F7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24128" y="3140968"/>
              <a:ext cx="936104" cy="36004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948AFB2C-8676-4509-947C-32DEA0915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24128" y="3519649"/>
              <a:ext cx="936104" cy="36004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0D0606C5-18BE-4ABE-93F0-575740E55B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24128" y="3933056"/>
              <a:ext cx="936104" cy="36004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F8E6EDE9-6871-4E2F-BA58-387328C0D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47864" y="4257268"/>
              <a:ext cx="936104" cy="36004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4D4A8DF5-473C-42C9-8503-D00E5318E2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0612" y="4226078"/>
              <a:ext cx="936104" cy="36004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8F9283C9-04EE-45AA-9C30-F101FF6206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6256" y="5013176"/>
              <a:ext cx="936104" cy="36004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4542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20000"/>
              </a:lnSpc>
            </a:pPr>
            <a:r>
              <a:rPr lang="zh-CN" altLang="en-US" sz="2000" dirty="0"/>
              <a:t>设置默认用户</a:t>
            </a:r>
            <a:r>
              <a:rPr lang="en-US" altLang="zh-CN" sz="2000" dirty="0"/>
              <a:t>pi</a:t>
            </a:r>
            <a:r>
              <a:rPr lang="zh-CN" altLang="en-US" sz="2000" dirty="0"/>
              <a:t>的系统密码（</a:t>
            </a:r>
            <a:r>
              <a:rPr lang="zh-CN" altLang="en-US" sz="2000" dirty="0">
                <a:solidFill>
                  <a:srgbClr val="FF0000"/>
                </a:solidFill>
              </a:rPr>
              <a:t>前两次实验请统一设置为</a:t>
            </a:r>
            <a:r>
              <a:rPr lang="en-US" altLang="zh-CN" sz="2000" dirty="0">
                <a:solidFill>
                  <a:srgbClr val="FF0000"/>
                </a:solidFill>
              </a:rPr>
              <a:t>123456</a:t>
            </a:r>
            <a:r>
              <a:rPr lang="zh-CN" altLang="en-US" sz="2000" dirty="0">
                <a:solidFill>
                  <a:srgbClr val="FF0000"/>
                </a:solidFill>
              </a:rPr>
              <a:t>，后续分组固定后再自行修改密码</a:t>
            </a:r>
            <a:r>
              <a:rPr lang="zh-CN" altLang="en-US" sz="2000" dirty="0"/>
              <a:t>）</a:t>
            </a:r>
            <a:endParaRPr lang="en-US" altLang="zh-CN" sz="2000" dirty="0"/>
          </a:p>
        </p:txBody>
      </p:sp>
      <p:sp>
        <p:nvSpPr>
          <p:cNvPr id="2048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初始设置（已完成）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DFF1025-E2AC-4BFE-AF2E-EE52705DF337}"/>
              </a:ext>
            </a:extLst>
          </p:cNvPr>
          <p:cNvGrpSpPr/>
          <p:nvPr/>
        </p:nvGrpSpPr>
        <p:grpSpPr>
          <a:xfrm>
            <a:off x="1691680" y="2211426"/>
            <a:ext cx="6154886" cy="4062374"/>
            <a:chOff x="1585466" y="1844824"/>
            <a:chExt cx="6154886" cy="4062374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02776B7C-991F-4F5C-A016-3464DE0F8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5466" y="1844824"/>
              <a:ext cx="5973067" cy="4062374"/>
            </a:xfrm>
            <a:prstGeom prst="rect">
              <a:avLst/>
            </a:prstGeom>
          </p:spPr>
        </p:pic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97A5884A-FD89-43AD-9726-E9B11A44B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0072" y="3425572"/>
              <a:ext cx="936104" cy="36004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07080D9F-0C50-4BA7-B3B5-25888EECE4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0072" y="3785612"/>
              <a:ext cx="936104" cy="36004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B53784CF-BA5F-4770-8C45-5491D3D2F1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04248" y="5085184"/>
              <a:ext cx="936104" cy="36004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4979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20000"/>
              </a:lnSpc>
            </a:pPr>
            <a:r>
              <a:rPr lang="zh-CN" altLang="en-US" sz="2400" dirty="0"/>
              <a:t>忽略</a:t>
            </a:r>
            <a:r>
              <a:rPr lang="en-US" altLang="zh-CN" sz="2400" dirty="0" err="1"/>
              <a:t>WiFi</a:t>
            </a:r>
            <a:r>
              <a:rPr lang="zh-CN" altLang="en-US" sz="2400" dirty="0"/>
              <a:t>设置和</a:t>
            </a:r>
            <a:r>
              <a:rPr lang="zh-CN" altLang="en-US" sz="2400" b="1" dirty="0">
                <a:solidFill>
                  <a:srgbClr val="FF0000"/>
                </a:solidFill>
              </a:rPr>
              <a:t>软件更新</a:t>
            </a:r>
            <a:r>
              <a:rPr lang="zh-CN" altLang="en-US" sz="2400" b="1" dirty="0"/>
              <a:t>（特别是软件更新，后续修改镜像源后再根据需要执行，否则下载速度非常慢）</a:t>
            </a:r>
            <a:endParaRPr lang="en-US" altLang="zh-CN" sz="2400" b="1" dirty="0"/>
          </a:p>
        </p:txBody>
      </p:sp>
      <p:sp>
        <p:nvSpPr>
          <p:cNvPr id="2048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初始设置（已完成）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0F0F147-40E9-416D-A02B-906510F11369}"/>
              </a:ext>
            </a:extLst>
          </p:cNvPr>
          <p:cNvGrpSpPr/>
          <p:nvPr/>
        </p:nvGrpSpPr>
        <p:grpSpPr>
          <a:xfrm>
            <a:off x="539552" y="2708920"/>
            <a:ext cx="3915837" cy="2664296"/>
            <a:chOff x="457200" y="2348880"/>
            <a:chExt cx="3915837" cy="2664296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AF205C76-B381-44D6-A581-77FA0CEE5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" y="2348880"/>
              <a:ext cx="3915837" cy="2664296"/>
            </a:xfrm>
            <a:prstGeom prst="rect">
              <a:avLst/>
            </a:prstGeom>
          </p:spPr>
        </p:pic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AD828DD1-5E2E-44F7-9E01-F664000BE9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03848" y="4365104"/>
              <a:ext cx="936104" cy="36004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42CEEC1C-AF37-4486-AE69-9EBB9A6F2FBB}"/>
              </a:ext>
            </a:extLst>
          </p:cNvPr>
          <p:cNvGrpSpPr/>
          <p:nvPr/>
        </p:nvGrpSpPr>
        <p:grpSpPr>
          <a:xfrm>
            <a:off x="4654352" y="2702388"/>
            <a:ext cx="3915837" cy="2670828"/>
            <a:chOff x="4567415" y="2342348"/>
            <a:chExt cx="3915837" cy="2670828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78961F2-B4A5-43C9-975A-A882107FA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67415" y="2342348"/>
              <a:ext cx="3915837" cy="2670828"/>
            </a:xfrm>
            <a:prstGeom prst="rect">
              <a:avLst/>
            </a:prstGeom>
          </p:spPr>
        </p:pic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5B3F8BE4-5FBD-41C8-8140-95D354EBE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98451" y="4365104"/>
              <a:ext cx="936104" cy="36004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36739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20000"/>
              </a:lnSpc>
            </a:pPr>
            <a:r>
              <a:rPr lang="zh-CN" altLang="en-US" sz="2000" dirty="0"/>
              <a:t>设置完成，重启树莓派</a:t>
            </a:r>
            <a:endParaRPr lang="en-US" altLang="zh-CN" sz="2000" dirty="0"/>
          </a:p>
        </p:txBody>
      </p:sp>
      <p:sp>
        <p:nvSpPr>
          <p:cNvPr id="2048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初始设置（已完成）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D151799-203F-4764-A9BE-BC8F8939695C}"/>
              </a:ext>
            </a:extLst>
          </p:cNvPr>
          <p:cNvGrpSpPr/>
          <p:nvPr/>
        </p:nvGrpSpPr>
        <p:grpSpPr>
          <a:xfrm>
            <a:off x="1581150" y="1772816"/>
            <a:ext cx="6159202" cy="4057650"/>
            <a:chOff x="1581150" y="1772816"/>
            <a:chExt cx="6159202" cy="405765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66DD805A-21B2-4315-ACAD-F7BD77BC3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1150" y="1772816"/>
              <a:ext cx="5981700" cy="4057650"/>
            </a:xfrm>
            <a:prstGeom prst="rect">
              <a:avLst/>
            </a:prstGeom>
          </p:spPr>
        </p:pic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F69AB350-D34D-4098-884F-3F45528932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04248" y="5013176"/>
              <a:ext cx="936104" cy="36004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6793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1237" y="1065985"/>
            <a:ext cx="4618856" cy="486251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连接配备好的</a:t>
            </a:r>
            <a:r>
              <a:rPr lang="en-US" altLang="zh-CN" dirty="0" err="1"/>
              <a:t>WiFi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在系统上方有无线连接图标，点击后选择</a:t>
            </a:r>
            <a:r>
              <a:rPr lang="en-US" altLang="zh-CN" dirty="0" err="1"/>
              <a:t>WiFi</a:t>
            </a:r>
            <a:r>
              <a:rPr lang="zh-CN" altLang="en-US" dirty="0"/>
              <a:t>输入密码并完成连接，与电脑连</a:t>
            </a:r>
            <a:r>
              <a:rPr lang="en-US" altLang="zh-CN" dirty="0" err="1"/>
              <a:t>WiFi</a:t>
            </a:r>
            <a:r>
              <a:rPr lang="zh-CN" altLang="en-US" dirty="0"/>
              <a:t>相同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查看</a:t>
            </a:r>
            <a:r>
              <a:rPr lang="en-US" altLang="zh-CN" dirty="0"/>
              <a:t>IP</a:t>
            </a:r>
            <a:r>
              <a:rPr lang="zh-CN" altLang="en-US" dirty="0"/>
              <a:t>（后边的</a:t>
            </a:r>
            <a:r>
              <a:rPr lang="en-US" altLang="zh-CN" dirty="0"/>
              <a:t>”/24”</a:t>
            </a:r>
            <a:r>
              <a:rPr lang="zh-CN" altLang="en-US" dirty="0"/>
              <a:t>不是）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鼠标放于图标处，静置几秒，即可看到连接信息，如连接的</a:t>
            </a:r>
            <a:r>
              <a:rPr lang="en-US" altLang="zh-CN" dirty="0" err="1"/>
              <a:t>WiFi</a:t>
            </a:r>
            <a:r>
              <a:rPr lang="zh-CN" altLang="en-US" dirty="0"/>
              <a:t>名和局域网</a:t>
            </a:r>
            <a:r>
              <a:rPr lang="en-US" altLang="zh-CN" dirty="0"/>
              <a:t>IP</a:t>
            </a:r>
            <a:r>
              <a:rPr lang="zh-CN" altLang="en-US" dirty="0"/>
              <a:t>（局域网</a:t>
            </a:r>
            <a:r>
              <a:rPr lang="en-US" altLang="zh-CN" dirty="0"/>
              <a:t>IP</a:t>
            </a:r>
            <a:r>
              <a:rPr lang="zh-CN" altLang="en-US" dirty="0"/>
              <a:t>可用于连接稳定的远程控制）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连接网络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360D8F9-0E4E-457A-B185-E52157349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669" y="4259404"/>
            <a:ext cx="3852515" cy="16404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434E7BC-042E-4D53-BCDC-1094AB8DB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1" y="1065984"/>
            <a:ext cx="3943153" cy="265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056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1F5CA89-2DD4-4385-8E81-1CAAA998F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实验室提供</a:t>
            </a:r>
            <a:r>
              <a:rPr lang="en-US" altLang="zh-CN" dirty="0"/>
              <a:t>eelab413</a:t>
            </a:r>
            <a:r>
              <a:rPr lang="zh-CN" altLang="en-US" dirty="0"/>
              <a:t>、</a:t>
            </a:r>
            <a:r>
              <a:rPr lang="en-US" altLang="zh-CN" dirty="0"/>
              <a:t>eelab414</a:t>
            </a:r>
            <a:r>
              <a:rPr lang="zh-CN" altLang="en-US" dirty="0"/>
              <a:t>两个官方</a:t>
            </a:r>
            <a:r>
              <a:rPr lang="en-US" altLang="zh-CN" dirty="0"/>
              <a:t>WiFi</a:t>
            </a:r>
          </a:p>
          <a:p>
            <a:r>
              <a:rPr lang="zh-CN" altLang="en-US" dirty="0"/>
              <a:t>密码同</a:t>
            </a:r>
            <a:r>
              <a:rPr lang="en-US" altLang="zh-CN" dirty="0"/>
              <a:t>SSID</a:t>
            </a:r>
            <a:r>
              <a:rPr lang="zh-CN" altLang="en-US" dirty="0"/>
              <a:t>名</a:t>
            </a:r>
            <a:endParaRPr lang="en-US" altLang="zh-CN" dirty="0"/>
          </a:p>
          <a:p>
            <a:r>
              <a:rPr lang="zh-CN" altLang="en-US" dirty="0"/>
              <a:t>每日首次连接后需要在浏览器进行</a:t>
            </a:r>
            <a:r>
              <a:rPr lang="en-US" altLang="zh-CN" dirty="0"/>
              <a:t>UIS</a:t>
            </a:r>
            <a:r>
              <a:rPr lang="zh-CN" altLang="en-US" dirty="0"/>
              <a:t>认证后才能联网</a:t>
            </a:r>
            <a:endParaRPr lang="en-US" altLang="zh-CN" dirty="0"/>
          </a:p>
          <a:p>
            <a:r>
              <a:rPr lang="zh-CN" altLang="en-US" dirty="0"/>
              <a:t>如果浏览器访问网页没有自动触发认证网页，可以通过访问 </a:t>
            </a:r>
            <a:r>
              <a:rPr lang="en-US" altLang="zh-CN" dirty="0"/>
              <a:t>wlrz.fudan.edu.cn </a:t>
            </a:r>
            <a:r>
              <a:rPr lang="zh-CN" altLang="en-US" dirty="0"/>
              <a:t>来手动触发认证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7582DCC-CE13-4649-AD41-A359B0143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课程官方</a:t>
            </a:r>
            <a:r>
              <a:rPr lang="en-US" altLang="zh-CN" dirty="0"/>
              <a:t>WiFi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2316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997744"/>
            <a:ext cx="8363272" cy="4862512"/>
          </a:xfrm>
        </p:spPr>
        <p:txBody>
          <a:bodyPr/>
          <a:lstStyle/>
          <a:p>
            <a:r>
              <a:rPr lang="zh-CN" altLang="en-US" dirty="0"/>
              <a:t>软件源</a:t>
            </a:r>
            <a:r>
              <a:rPr lang="en-US" altLang="zh-CN" dirty="0"/>
              <a:t>—</a:t>
            </a:r>
            <a:r>
              <a:rPr lang="zh-CN" altLang="en-US" dirty="0"/>
              <a:t>更新软件的来源（类似快递发货地）：</a:t>
            </a:r>
            <a:endParaRPr lang="en-US" altLang="zh-CN" dirty="0"/>
          </a:p>
          <a:p>
            <a:pPr lvl="1"/>
            <a:r>
              <a:rPr lang="zh-CN" altLang="en-US" dirty="0"/>
              <a:t>默认为国外的软件源，因此没有修改过软件源便进行更新下载速度很慢。以下为国内几个较有名的软件源</a:t>
            </a:r>
            <a:endParaRPr lang="en-US" altLang="zh-CN" dirty="0"/>
          </a:p>
          <a:p>
            <a:pPr lvl="1"/>
            <a:r>
              <a:rPr lang="zh-CN" altLang="en-US" dirty="0"/>
              <a:t>阿里云：</a:t>
            </a:r>
            <a:r>
              <a:rPr lang="en-US" altLang="zh-CN" dirty="0"/>
              <a:t>http://mirrors.aliyun.com/raspbian/raspbian/</a:t>
            </a:r>
          </a:p>
          <a:p>
            <a:pPr lvl="1" latinLnBrk="1"/>
            <a:r>
              <a:rPr lang="zh-CN" altLang="en-US" dirty="0"/>
              <a:t>清华：</a:t>
            </a:r>
            <a:r>
              <a:rPr lang="en-US" altLang="zh-CN" dirty="0"/>
              <a:t>http://mirrors.tuna.tsinghua.edu.cn/raspbian/raspbian/</a:t>
            </a:r>
          </a:p>
          <a:p>
            <a:pPr lvl="1"/>
            <a:r>
              <a:rPr lang="zh-CN" altLang="en-US" dirty="0"/>
              <a:t>中科大：</a:t>
            </a:r>
            <a:r>
              <a:rPr lang="en-US" altLang="zh-CN" dirty="0"/>
              <a:t>http://mirrors.ustc.edu.cn/raspbian/raspbian/</a:t>
            </a:r>
          </a:p>
          <a:p>
            <a:r>
              <a:rPr lang="zh-CN" altLang="en-US" dirty="0"/>
              <a:t>修改软件源</a:t>
            </a:r>
            <a:endParaRPr lang="en-US" altLang="zh-CN" dirty="0"/>
          </a:p>
          <a:p>
            <a:pPr lvl="1"/>
            <a:r>
              <a:rPr lang="zh-CN" altLang="en-US" dirty="0"/>
              <a:t>打开终端（快捷键 </a:t>
            </a:r>
            <a:r>
              <a:rPr lang="en-US" altLang="zh-CN" dirty="0" err="1"/>
              <a:t>Ctrl+Alt+T</a:t>
            </a:r>
            <a:r>
              <a:rPr lang="zh-CN" altLang="en-US" dirty="0"/>
              <a:t>），并用</a:t>
            </a:r>
            <a:r>
              <a:rPr lang="en-US" altLang="zh-CN" dirty="0"/>
              <a:t>mousepad</a:t>
            </a:r>
            <a:r>
              <a:rPr lang="zh-CN" altLang="en-US" dirty="0"/>
              <a:t>软件打开</a:t>
            </a:r>
            <a:r>
              <a:rPr lang="en-US" altLang="zh-CN" dirty="0"/>
              <a:t>/</a:t>
            </a:r>
            <a:r>
              <a:rPr lang="en-US" altLang="zh-CN" dirty="0" err="1"/>
              <a:t>etc</a:t>
            </a:r>
            <a:r>
              <a:rPr lang="en-US" altLang="zh-CN" dirty="0"/>
              <a:t>/apt/</a:t>
            </a:r>
            <a:r>
              <a:rPr lang="en-US" altLang="zh-CN" dirty="0" err="1"/>
              <a:t>sources.list</a:t>
            </a:r>
            <a:r>
              <a:rPr lang="zh-CN" altLang="en-US" dirty="0"/>
              <a:t>文件（</a:t>
            </a:r>
            <a:r>
              <a:rPr lang="en-US" altLang="zh-CN" dirty="0">
                <a:solidFill>
                  <a:srgbClr val="FF0000"/>
                </a:solidFill>
              </a:rPr>
              <a:t>[]</a:t>
            </a:r>
            <a:r>
              <a:rPr lang="zh-CN" altLang="en-US" dirty="0"/>
              <a:t>代表空格）</a:t>
            </a:r>
            <a:endParaRPr lang="en-US" altLang="zh-CN" dirty="0"/>
          </a:p>
          <a:p>
            <a:pPr marL="344487" lvl="1" indent="0"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sudo</a:t>
            </a:r>
            <a:r>
              <a:rPr lang="en-US" altLang="zh-CN" dirty="0">
                <a:solidFill>
                  <a:srgbClr val="FF0000"/>
                </a:solidFill>
              </a:rPr>
              <a:t>[]</a:t>
            </a:r>
            <a:r>
              <a:rPr lang="en-US" altLang="zh-CN" dirty="0"/>
              <a:t>mousepad</a:t>
            </a:r>
            <a:r>
              <a:rPr lang="en-US" altLang="zh-CN" dirty="0">
                <a:solidFill>
                  <a:srgbClr val="FF0000"/>
                </a:solidFill>
              </a:rPr>
              <a:t>[]</a:t>
            </a:r>
            <a:r>
              <a:rPr lang="en-US" altLang="zh-CN" dirty="0"/>
              <a:t>/</a:t>
            </a:r>
            <a:r>
              <a:rPr lang="en-US" altLang="zh-CN" dirty="0" err="1"/>
              <a:t>etc</a:t>
            </a:r>
            <a:r>
              <a:rPr lang="en-US" altLang="zh-CN" dirty="0"/>
              <a:t>/apt/</a:t>
            </a:r>
            <a:r>
              <a:rPr lang="en-US" altLang="zh-CN" dirty="0" err="1"/>
              <a:t>sources.list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更换软件源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2E711D-64D8-413E-A9BD-5E2B778D9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37" y="5013176"/>
            <a:ext cx="7233126" cy="117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786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124744"/>
            <a:ext cx="8291264" cy="4862512"/>
          </a:xfrm>
        </p:spPr>
        <p:txBody>
          <a:bodyPr/>
          <a:lstStyle/>
          <a:p>
            <a:r>
              <a:rPr lang="zh-CN" altLang="en-US" dirty="0"/>
              <a:t>修改软件源</a:t>
            </a:r>
            <a:endParaRPr lang="en-US" altLang="zh-CN" dirty="0"/>
          </a:p>
          <a:p>
            <a:pPr lvl="1"/>
            <a:r>
              <a:rPr lang="zh-CN" altLang="en-US" dirty="0"/>
              <a:t>注释原本的内容</a:t>
            </a:r>
            <a:r>
              <a:rPr lang="en-US" altLang="zh-CN" dirty="0"/>
              <a:t>,</a:t>
            </a:r>
            <a:r>
              <a:rPr lang="zh-CN" altLang="en-US" dirty="0"/>
              <a:t> 在每一行没有“</a:t>
            </a:r>
            <a:r>
              <a:rPr lang="en-US" altLang="zh-CN" dirty="0"/>
              <a:t>#</a:t>
            </a:r>
            <a:r>
              <a:rPr lang="zh-CN" altLang="en-US" dirty="0"/>
              <a:t>”的内容前边加上“</a:t>
            </a:r>
            <a:r>
              <a:rPr lang="en-US" altLang="zh-CN" dirty="0"/>
              <a:t>#</a:t>
            </a:r>
            <a:r>
              <a:rPr lang="zh-CN" altLang="en-US" dirty="0"/>
              <a:t>”，如</a:t>
            </a:r>
            <a:r>
              <a:rPr lang="en-US" altLang="zh-CN" dirty="0"/>
              <a:t>C</a:t>
            </a:r>
            <a:r>
              <a:rPr lang="zh-CN" altLang="en-US" dirty="0"/>
              <a:t>语言代码加“</a:t>
            </a:r>
            <a:r>
              <a:rPr lang="en-US" altLang="zh-CN" dirty="0"/>
              <a:t>//</a:t>
            </a:r>
            <a:r>
              <a:rPr lang="zh-CN" altLang="en-US" dirty="0"/>
              <a:t>”一样可以将该行后续的内容变成不会生效的注释文字</a:t>
            </a:r>
            <a:endParaRPr lang="en-US" altLang="zh-CN" dirty="0"/>
          </a:p>
          <a:p>
            <a:pPr marL="344487" lvl="1" indent="0">
              <a:buNone/>
            </a:pPr>
            <a:endParaRPr lang="en-US" altLang="zh-CN" dirty="0"/>
          </a:p>
          <a:p>
            <a:pPr marL="344487" lvl="1" indent="0">
              <a:buNone/>
            </a:pPr>
            <a:endParaRPr lang="en-US" altLang="zh-CN" dirty="0"/>
          </a:p>
          <a:p>
            <a:pPr marL="344487" lvl="1" indent="0">
              <a:buNone/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更换软件源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242DB0-E7A8-4EA8-B8CA-05C053C95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51" y="2774685"/>
            <a:ext cx="8570298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96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124744"/>
            <a:ext cx="8291264" cy="4862512"/>
          </a:xfrm>
        </p:spPr>
        <p:txBody>
          <a:bodyPr/>
          <a:lstStyle/>
          <a:p>
            <a:r>
              <a:rPr lang="zh-CN" altLang="en-US" dirty="0"/>
              <a:t>修改软件源</a:t>
            </a:r>
            <a:endParaRPr lang="en-US" altLang="zh-CN" dirty="0"/>
          </a:p>
          <a:p>
            <a:pPr lvl="1"/>
            <a:r>
              <a:rPr lang="zh-CN" altLang="en-US" dirty="0"/>
              <a:t>挑选一个软件源进行添加，以清华的软件源为例，在文件中加入以下两行语句（</a:t>
            </a:r>
            <a:r>
              <a:rPr lang="en-US" altLang="zh-CN" dirty="0">
                <a:solidFill>
                  <a:srgbClr val="FF0000"/>
                </a:solidFill>
              </a:rPr>
              <a:t>[]</a:t>
            </a:r>
            <a:r>
              <a:rPr lang="zh-CN" altLang="en-US" dirty="0"/>
              <a:t>代表空格）</a:t>
            </a:r>
            <a:endParaRPr lang="en-US" altLang="zh-CN" dirty="0"/>
          </a:p>
          <a:p>
            <a:pPr marL="344487" lvl="1" indent="0">
              <a:buNone/>
            </a:pPr>
            <a:r>
              <a:rPr lang="en-US" altLang="zh-CN" dirty="0"/>
              <a:t>deb</a:t>
            </a:r>
            <a:r>
              <a:rPr lang="en-US" altLang="zh-CN" dirty="0">
                <a:solidFill>
                  <a:srgbClr val="FF0000"/>
                </a:solidFill>
              </a:rPr>
              <a:t>[]</a:t>
            </a:r>
            <a:r>
              <a:rPr lang="en-US" altLang="zh-CN" dirty="0"/>
              <a:t>http://mirrors.tuna.tsinghua.edu.cn/raspbian/raspbian/</a:t>
            </a:r>
            <a:r>
              <a:rPr lang="en-US" altLang="zh-CN" dirty="0">
                <a:solidFill>
                  <a:srgbClr val="FF0000"/>
                </a:solidFill>
              </a:rPr>
              <a:t>[]</a:t>
            </a:r>
            <a:r>
              <a:rPr lang="en-US" altLang="zh-CN" dirty="0"/>
              <a:t> buster</a:t>
            </a:r>
            <a:r>
              <a:rPr lang="en-US" altLang="zh-CN" dirty="0">
                <a:solidFill>
                  <a:srgbClr val="FF0000"/>
                </a:solidFill>
              </a:rPr>
              <a:t>[]</a:t>
            </a:r>
            <a:r>
              <a:rPr lang="en-US" altLang="zh-CN" dirty="0"/>
              <a:t>main</a:t>
            </a:r>
            <a:r>
              <a:rPr lang="en-US" altLang="zh-CN" dirty="0">
                <a:solidFill>
                  <a:srgbClr val="FF0000"/>
                </a:solidFill>
              </a:rPr>
              <a:t>[]</a:t>
            </a:r>
            <a:r>
              <a:rPr lang="en-US" altLang="zh-CN" dirty="0"/>
              <a:t>non-free</a:t>
            </a:r>
            <a:r>
              <a:rPr lang="en-US" altLang="zh-CN" dirty="0">
                <a:solidFill>
                  <a:srgbClr val="FF0000"/>
                </a:solidFill>
              </a:rPr>
              <a:t>[]</a:t>
            </a:r>
            <a:r>
              <a:rPr lang="en-US" altLang="zh-CN" dirty="0" err="1"/>
              <a:t>contrib</a:t>
            </a:r>
            <a:r>
              <a:rPr lang="en-US" altLang="zh-CN" dirty="0">
                <a:solidFill>
                  <a:srgbClr val="FF0000"/>
                </a:solidFill>
              </a:rPr>
              <a:t>[]</a:t>
            </a:r>
            <a:r>
              <a:rPr lang="en-US" altLang="zh-CN" dirty="0" err="1"/>
              <a:t>rpi</a:t>
            </a:r>
            <a:endParaRPr lang="en-US" altLang="zh-CN" dirty="0"/>
          </a:p>
          <a:p>
            <a:pPr marL="344487" lvl="1" indent="0" latinLnBrk="1">
              <a:buNone/>
            </a:pPr>
            <a:r>
              <a:rPr lang="en-US" altLang="zh-CN" dirty="0"/>
              <a:t>deb-</a:t>
            </a:r>
            <a:r>
              <a:rPr lang="en-US" altLang="zh-CN" dirty="0" err="1"/>
              <a:t>src</a:t>
            </a:r>
            <a:r>
              <a:rPr lang="en-US" altLang="zh-CN" dirty="0">
                <a:solidFill>
                  <a:srgbClr val="FF0000"/>
                </a:solidFill>
              </a:rPr>
              <a:t>[]</a:t>
            </a:r>
            <a:r>
              <a:rPr lang="en-US" altLang="zh-CN" dirty="0"/>
              <a:t>http://mirrors.tuna.tsinghua.edu.cn/raspbian/raspbian/</a:t>
            </a:r>
            <a:r>
              <a:rPr lang="en-US" altLang="zh-CN" dirty="0">
                <a:solidFill>
                  <a:srgbClr val="FF0000"/>
                </a:solidFill>
              </a:rPr>
              <a:t>[]</a:t>
            </a:r>
            <a:r>
              <a:rPr lang="en-US" altLang="zh-CN" dirty="0"/>
              <a:t>buster</a:t>
            </a:r>
            <a:r>
              <a:rPr lang="en-US" altLang="zh-CN" dirty="0">
                <a:solidFill>
                  <a:srgbClr val="FF0000"/>
                </a:solidFill>
              </a:rPr>
              <a:t>[]</a:t>
            </a:r>
            <a:r>
              <a:rPr lang="en-US" altLang="zh-CN" dirty="0"/>
              <a:t>main</a:t>
            </a:r>
            <a:r>
              <a:rPr lang="en-US" altLang="zh-CN" dirty="0">
                <a:solidFill>
                  <a:srgbClr val="FF0000"/>
                </a:solidFill>
              </a:rPr>
              <a:t>[]</a:t>
            </a:r>
            <a:r>
              <a:rPr lang="en-US" altLang="zh-CN" dirty="0"/>
              <a:t>non-free</a:t>
            </a:r>
            <a:r>
              <a:rPr lang="en-US" altLang="zh-CN" dirty="0">
                <a:solidFill>
                  <a:srgbClr val="FF0000"/>
                </a:solidFill>
              </a:rPr>
              <a:t>[]</a:t>
            </a:r>
            <a:r>
              <a:rPr lang="en-US" altLang="zh-CN" dirty="0"/>
              <a:t>contrib</a:t>
            </a:r>
            <a:r>
              <a:rPr lang="en-US" altLang="zh-CN" dirty="0">
                <a:solidFill>
                  <a:srgbClr val="FF0000"/>
                </a:solidFill>
              </a:rPr>
              <a:t>[]</a:t>
            </a:r>
            <a:r>
              <a:rPr lang="en-US" altLang="zh-CN" dirty="0"/>
              <a:t>rpi</a:t>
            </a:r>
          </a:p>
          <a:p>
            <a:pPr marL="344487" lvl="1" indent="0">
              <a:buNone/>
            </a:pPr>
            <a:endParaRPr lang="en-US" altLang="zh-CN" dirty="0"/>
          </a:p>
          <a:p>
            <a:pPr marL="344487" lvl="1" indent="0">
              <a:buNone/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更换软件源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AFFEC8-7F0A-4624-BFF5-57AADD703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05" y="4005064"/>
            <a:ext cx="8700390" cy="181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92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124744"/>
            <a:ext cx="8291264" cy="4862512"/>
          </a:xfrm>
        </p:spPr>
        <p:txBody>
          <a:bodyPr/>
          <a:lstStyle/>
          <a:p>
            <a:r>
              <a:rPr lang="zh-CN" altLang="en-US" dirty="0"/>
              <a:t>修改软件源</a:t>
            </a:r>
            <a:endParaRPr lang="en-US" altLang="zh-CN" dirty="0"/>
          </a:p>
          <a:p>
            <a:pPr lvl="1"/>
            <a:r>
              <a:rPr lang="zh-CN" altLang="en-US" dirty="0"/>
              <a:t>保存修改（快捷键</a:t>
            </a:r>
            <a:r>
              <a:rPr lang="en-US" altLang="zh-CN" dirty="0" err="1"/>
              <a:t>Ctrl+S</a:t>
            </a:r>
            <a:r>
              <a:rPr lang="zh-CN" altLang="en-US" dirty="0"/>
              <a:t>），然后关掉编辑窗口</a:t>
            </a:r>
            <a:endParaRPr lang="en-US" altLang="zh-CN" dirty="0"/>
          </a:p>
          <a:p>
            <a:pPr lvl="1"/>
            <a:r>
              <a:rPr lang="zh-CN" altLang="en-US" dirty="0"/>
              <a:t>在终端中输入指令</a:t>
            </a:r>
            <a:r>
              <a:rPr lang="en-US" altLang="zh-CN" dirty="0" err="1"/>
              <a:t>sudo</a:t>
            </a:r>
            <a:r>
              <a:rPr lang="en-US" altLang="zh-CN" dirty="0">
                <a:solidFill>
                  <a:srgbClr val="FF0000"/>
                </a:solidFill>
              </a:rPr>
              <a:t>[]</a:t>
            </a:r>
            <a:r>
              <a:rPr lang="en-US" altLang="zh-CN" dirty="0"/>
              <a:t>apt</a:t>
            </a:r>
            <a:r>
              <a:rPr lang="en-US" altLang="zh-CN" dirty="0">
                <a:solidFill>
                  <a:srgbClr val="FF0000"/>
                </a:solidFill>
              </a:rPr>
              <a:t>[]</a:t>
            </a:r>
            <a:r>
              <a:rPr lang="en-US" altLang="zh-CN" dirty="0"/>
              <a:t>update </a:t>
            </a:r>
            <a:r>
              <a:rPr lang="zh-CN" altLang="en-US" dirty="0"/>
              <a:t>，更新软件列表的缓存，可见速度飞快，后续若出现询问输入</a:t>
            </a:r>
            <a:r>
              <a:rPr lang="en-US" altLang="zh-CN" dirty="0"/>
              <a:t>Y</a:t>
            </a:r>
            <a:r>
              <a:rPr lang="zh-CN" altLang="en-US" dirty="0"/>
              <a:t>表示确认继续</a:t>
            </a:r>
            <a:endParaRPr lang="en-US" altLang="zh-CN" dirty="0"/>
          </a:p>
          <a:p>
            <a:pPr marL="344487" lvl="1" indent="0">
              <a:buNone/>
            </a:pPr>
            <a:endParaRPr lang="en-US" altLang="zh-CN" dirty="0"/>
          </a:p>
          <a:p>
            <a:pPr marL="344487" lvl="1" indent="0">
              <a:buNone/>
            </a:pPr>
            <a:endParaRPr lang="en-US" altLang="zh-CN" dirty="0"/>
          </a:p>
          <a:p>
            <a:pPr marL="344487" lvl="1" indent="0">
              <a:buNone/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更换软件源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947DCF-2218-49C4-A1EF-4648479FA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000" y="2780928"/>
            <a:ext cx="7458000" cy="3326590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374AE22F-1F4F-409D-87C7-82F93C864AB6}"/>
              </a:ext>
            </a:extLst>
          </p:cNvPr>
          <p:cNvSpPr/>
          <p:nvPr/>
        </p:nvSpPr>
        <p:spPr>
          <a:xfrm>
            <a:off x="2843808" y="2802834"/>
            <a:ext cx="1872208" cy="2385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86923944-7199-4FD2-8E32-84A174858619}"/>
              </a:ext>
            </a:extLst>
          </p:cNvPr>
          <p:cNvSpPr/>
          <p:nvPr/>
        </p:nvSpPr>
        <p:spPr>
          <a:xfrm>
            <a:off x="2843808" y="5808848"/>
            <a:ext cx="288032" cy="2385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560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树莓派</a:t>
            </a:r>
            <a:r>
              <a:rPr lang="en-US" altLang="zh-CN" dirty="0"/>
              <a:t>(Raspberry Pi)</a:t>
            </a:r>
            <a:endParaRPr lang="zh-CN" altLang="en-US" dirty="0"/>
          </a:p>
        </p:txBody>
      </p:sp>
      <p:sp>
        <p:nvSpPr>
          <p:cNvPr id="7172" name="内容占位符 2"/>
          <p:cNvSpPr>
            <a:spLocks noGrp="1"/>
          </p:cNvSpPr>
          <p:nvPr>
            <p:ph idx="1"/>
          </p:nvPr>
        </p:nvSpPr>
        <p:spPr>
          <a:xfrm>
            <a:off x="457200" y="1268413"/>
            <a:ext cx="5259388" cy="4862512"/>
          </a:xfrm>
        </p:spPr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ARM</a:t>
            </a:r>
            <a:r>
              <a:rPr lang="zh-CN" altLang="en-US" dirty="0"/>
              <a:t>架构的卡片式电脑</a:t>
            </a:r>
            <a:endParaRPr lang="en-US" altLang="zh-CN" dirty="0"/>
          </a:p>
          <a:p>
            <a:pPr lvl="1"/>
            <a:r>
              <a:rPr lang="zh-CN" altLang="en-US" dirty="0"/>
              <a:t>支持</a:t>
            </a:r>
            <a:r>
              <a:rPr lang="en-US" altLang="zh-CN" dirty="0"/>
              <a:t>Raspbian</a:t>
            </a:r>
            <a:r>
              <a:rPr lang="zh-CN" altLang="en-US" dirty="0"/>
              <a:t>系统</a:t>
            </a:r>
            <a:endParaRPr lang="en-US" altLang="zh-CN" dirty="0"/>
          </a:p>
          <a:p>
            <a:pPr lvl="1"/>
            <a:r>
              <a:rPr lang="zh-CN" altLang="en-US" dirty="0"/>
              <a:t>千兆以太网接口</a:t>
            </a:r>
            <a:endParaRPr lang="en-US" altLang="zh-CN" dirty="0"/>
          </a:p>
          <a:p>
            <a:pPr lvl="1"/>
            <a:r>
              <a:rPr lang="en-US" altLang="zh-CN" dirty="0"/>
              <a:t>2</a:t>
            </a:r>
            <a:r>
              <a:rPr lang="zh-CN" altLang="en-US" dirty="0"/>
              <a:t>个</a:t>
            </a:r>
            <a:r>
              <a:rPr lang="en-US" altLang="zh-CN" dirty="0"/>
              <a:t>USB2.0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个</a:t>
            </a:r>
            <a:r>
              <a:rPr lang="en-US" altLang="zh-CN" dirty="0"/>
              <a:t>USB3.0</a:t>
            </a:r>
          </a:p>
          <a:p>
            <a:pPr lvl="1"/>
            <a:r>
              <a:rPr lang="zh-CN" altLang="en-US" dirty="0"/>
              <a:t>双频</a:t>
            </a:r>
            <a:r>
              <a:rPr lang="en-US" altLang="zh-CN" dirty="0"/>
              <a:t>802.11ac</a:t>
            </a:r>
            <a:r>
              <a:rPr lang="zh-CN" altLang="en-US" dirty="0"/>
              <a:t>无线网卡</a:t>
            </a:r>
            <a:endParaRPr lang="en-US" altLang="zh-CN" dirty="0"/>
          </a:p>
          <a:p>
            <a:pPr lvl="1"/>
            <a:r>
              <a:rPr lang="zh-CN" altLang="en-US" dirty="0"/>
              <a:t>蓝牙</a:t>
            </a:r>
            <a:r>
              <a:rPr lang="en-US" altLang="zh-CN" dirty="0"/>
              <a:t>5.0</a:t>
            </a:r>
          </a:p>
          <a:p>
            <a:pPr lvl="1"/>
            <a:r>
              <a:rPr lang="en-US" altLang="zh-CN" dirty="0"/>
              <a:t>2</a:t>
            </a:r>
            <a:r>
              <a:rPr lang="zh-CN" altLang="en-US" dirty="0"/>
              <a:t>个</a:t>
            </a:r>
            <a:r>
              <a:rPr lang="en-US" altLang="zh-CN" dirty="0"/>
              <a:t>micro-HDMI</a:t>
            </a:r>
            <a:r>
              <a:rPr lang="zh-CN" altLang="en-US" dirty="0"/>
              <a:t>视频输出口</a:t>
            </a:r>
            <a:endParaRPr lang="en-US" altLang="zh-CN" dirty="0"/>
          </a:p>
          <a:p>
            <a:pPr lvl="1"/>
            <a:r>
              <a:rPr lang="en-US" altLang="zh-CN" dirty="0"/>
              <a:t>3.5mm</a:t>
            </a:r>
            <a:r>
              <a:rPr lang="zh-CN" altLang="en-US" dirty="0"/>
              <a:t>标准音频输出口</a:t>
            </a:r>
            <a:endParaRPr lang="en-US" altLang="zh-CN" dirty="0"/>
          </a:p>
          <a:p>
            <a:pPr lvl="1"/>
            <a:r>
              <a:rPr lang="en-US" altLang="zh-CN" dirty="0"/>
              <a:t>40</a:t>
            </a:r>
            <a:r>
              <a:rPr lang="zh-CN" altLang="en-US" dirty="0"/>
              <a:t>个</a:t>
            </a:r>
            <a:r>
              <a:rPr lang="en-US" altLang="zh-CN" dirty="0"/>
              <a:t>GPIO</a:t>
            </a:r>
            <a:r>
              <a:rPr lang="zh-CN" altLang="en-US" dirty="0"/>
              <a:t>口</a:t>
            </a:r>
            <a:endParaRPr lang="en-US" altLang="zh-CN" dirty="0"/>
          </a:p>
          <a:p>
            <a:pPr lvl="1"/>
            <a:r>
              <a:rPr lang="en-US" altLang="zh-CN" dirty="0"/>
              <a:t>5V/3A USB Type-C </a:t>
            </a:r>
            <a:r>
              <a:rPr lang="zh-CN" altLang="en-US" dirty="0"/>
              <a:t>电源接口</a:t>
            </a:r>
            <a:endParaRPr lang="en-US" altLang="zh-CN" dirty="0"/>
          </a:p>
        </p:txBody>
      </p:sp>
      <p:sp>
        <p:nvSpPr>
          <p:cNvPr id="7173" name="文本框 3"/>
          <p:cNvSpPr txBox="1">
            <a:spLocks noChangeArrowheads="1"/>
          </p:cNvSpPr>
          <p:nvPr/>
        </p:nvSpPr>
        <p:spPr bwMode="auto">
          <a:xfrm>
            <a:off x="5999163" y="5661025"/>
            <a:ext cx="2530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/>
              <a:t>树莓派</a:t>
            </a:r>
            <a:r>
              <a:rPr lang="en-US" altLang="zh-CN" dirty="0"/>
              <a:t>4B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4250BD0-E7D9-4ED4-82A5-702E4A564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830634" y="1865193"/>
            <a:ext cx="4617318" cy="297434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树莓派系统上的软件安装</a:t>
            </a:r>
          </a:p>
        </p:txBody>
      </p:sp>
      <p:sp>
        <p:nvSpPr>
          <p:cNvPr id="26627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安装方法一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点击左上角树莓派图标</a:t>
            </a:r>
            <a:r>
              <a:rPr lang="en-US" altLang="zh-CN" dirty="0"/>
              <a:t>-&gt;</a:t>
            </a:r>
            <a:r>
              <a:rPr lang="zh-CN" altLang="en-US" dirty="0"/>
              <a:t>“</a:t>
            </a:r>
            <a:r>
              <a:rPr lang="en-US" altLang="zh-CN" dirty="0"/>
              <a:t>Preferences</a:t>
            </a:r>
            <a:r>
              <a:rPr lang="zh-CN" altLang="en-US" dirty="0"/>
              <a:t>”</a:t>
            </a:r>
            <a:r>
              <a:rPr lang="en-US" altLang="zh-CN" dirty="0"/>
              <a:t>-&gt;</a:t>
            </a:r>
            <a:r>
              <a:rPr lang="zh-CN" altLang="en-US" dirty="0"/>
              <a:t>“</a:t>
            </a:r>
            <a:r>
              <a:rPr lang="en-US" altLang="zh-CN" dirty="0"/>
              <a:t>Add / Remove Software</a:t>
            </a:r>
            <a:r>
              <a:rPr lang="zh-CN" altLang="en-US" dirty="0"/>
              <a:t>”，进入</a:t>
            </a:r>
            <a:r>
              <a:rPr lang="en-US" altLang="zh-CN" dirty="0"/>
              <a:t>Raspbian</a:t>
            </a:r>
            <a:r>
              <a:rPr lang="zh-CN" altLang="en-US" dirty="0"/>
              <a:t>系统下的软件中心，搜索栏输入软件关键词，找到我们需要的软件包，勾选之后点击</a:t>
            </a:r>
            <a:r>
              <a:rPr lang="en-US" altLang="zh-CN" dirty="0"/>
              <a:t>Apply</a:t>
            </a:r>
            <a:r>
              <a:rPr lang="zh-CN" altLang="en-US" dirty="0"/>
              <a:t>就可完成安装</a:t>
            </a:r>
            <a:endParaRPr lang="en-US" altLang="zh-CN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树莓派系统上的软件安装</a:t>
            </a:r>
          </a:p>
        </p:txBody>
      </p:sp>
      <p:sp>
        <p:nvSpPr>
          <p:cNvPr id="26627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安装方法二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en-US" altLang="zh-CN" dirty="0" err="1"/>
              <a:t>Ctrl+Alt+T</a:t>
            </a:r>
            <a:r>
              <a:rPr lang="zh-CN" altLang="en-US" dirty="0"/>
              <a:t>打开终端，输入命令</a:t>
            </a:r>
            <a:endParaRPr lang="en-US" altLang="zh-CN" dirty="0"/>
          </a:p>
          <a:p>
            <a:pPr marL="344487" lvl="1" indent="0">
              <a:lnSpc>
                <a:spcPct val="120000"/>
              </a:lnSpc>
              <a:buNone/>
            </a:pPr>
            <a:r>
              <a:rPr lang="en-US" altLang="zh-CN" dirty="0"/>
              <a:t>    </a:t>
            </a:r>
            <a:r>
              <a:rPr lang="en-US" altLang="zh-CN" dirty="0" err="1"/>
              <a:t>sudo</a:t>
            </a:r>
            <a:r>
              <a:rPr lang="en-US" altLang="zh-CN" dirty="0"/>
              <a:t> apt update          </a:t>
            </a:r>
            <a:r>
              <a:rPr lang="zh-CN" altLang="en-US" dirty="0"/>
              <a:t>（这条指令更新本地软件库列表）</a:t>
            </a:r>
            <a:endParaRPr lang="en-US" altLang="zh-CN" dirty="0"/>
          </a:p>
          <a:p>
            <a:pPr marL="671512" lvl="2" indent="0">
              <a:lnSpc>
                <a:spcPct val="120000"/>
              </a:lnSpc>
              <a:buNone/>
            </a:pPr>
            <a:r>
              <a:rPr lang="en-US" altLang="zh-CN" sz="2200" dirty="0" err="1"/>
              <a:t>sudo</a:t>
            </a:r>
            <a:r>
              <a:rPr lang="en-US" altLang="zh-CN" sz="2200" dirty="0"/>
              <a:t> apt install</a:t>
            </a:r>
            <a:r>
              <a:rPr lang="en-US" altLang="zh-CN" sz="2400" dirty="0"/>
              <a:t> </a:t>
            </a:r>
            <a:r>
              <a:rPr lang="zh-CN" altLang="en-US" dirty="0"/>
              <a:t>软件名称</a:t>
            </a:r>
            <a:endParaRPr lang="en-US" altLang="zh-CN" dirty="0"/>
          </a:p>
          <a:p>
            <a:pPr marL="671512" lvl="2" indent="0">
              <a:lnSpc>
                <a:spcPct val="120000"/>
              </a:lnSpc>
              <a:buNone/>
            </a:pPr>
            <a:r>
              <a:rPr lang="zh-CN" altLang="en-US" dirty="0"/>
              <a:t>（可能需要）输入密码，键入</a:t>
            </a:r>
            <a:r>
              <a:rPr lang="en-US" altLang="zh-CN" dirty="0"/>
              <a:t>y</a:t>
            </a:r>
            <a:r>
              <a:rPr lang="zh-CN" altLang="en-US" dirty="0"/>
              <a:t>安装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02665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终端登录</a:t>
            </a:r>
          </a:p>
        </p:txBody>
      </p:sp>
      <p:sp>
        <p:nvSpPr>
          <p:cNvPr id="25603" name="内容占位符 1"/>
          <p:cNvSpPr>
            <a:spLocks noGrp="1"/>
          </p:cNvSpPr>
          <p:nvPr>
            <p:ph idx="1"/>
          </p:nvPr>
        </p:nvSpPr>
        <p:spPr>
          <a:xfrm>
            <a:off x="457200" y="997744"/>
            <a:ext cx="8229600" cy="4862512"/>
          </a:xfrm>
        </p:spPr>
        <p:txBody>
          <a:bodyPr/>
          <a:lstStyle/>
          <a:p>
            <a:r>
              <a:rPr lang="en-US" altLang="zh-CN" dirty="0"/>
              <a:t>SSH</a:t>
            </a:r>
            <a:r>
              <a:rPr lang="zh-CN" altLang="en-US" dirty="0"/>
              <a:t>远程登录开启</a:t>
            </a:r>
            <a:endParaRPr lang="en-US" altLang="zh-CN" dirty="0"/>
          </a:p>
          <a:p>
            <a:pPr lvl="1"/>
            <a:r>
              <a:rPr lang="en-US" altLang="zh-CN" dirty="0"/>
              <a:t>SSH</a:t>
            </a:r>
            <a:r>
              <a:rPr lang="zh-CN" altLang="en-US" dirty="0"/>
              <a:t>是用于通过局域网远程登录目标主机，从而远程命令行控制目标主机；</a:t>
            </a:r>
            <a:endParaRPr lang="en-US" altLang="zh-CN" dirty="0"/>
          </a:p>
          <a:p>
            <a:pPr lvl="1"/>
            <a:r>
              <a:rPr lang="zh-CN" altLang="en-US" dirty="0"/>
              <a:t>设置</a:t>
            </a:r>
            <a:r>
              <a:rPr lang="en-US" altLang="zh-CN" dirty="0"/>
              <a:t>SSH</a:t>
            </a:r>
            <a:r>
              <a:rPr lang="zh-CN" altLang="en-US" dirty="0"/>
              <a:t>开机启动的位置如下图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FC262D-8D4A-40B4-BC00-24F4D4E68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949" y="2636912"/>
            <a:ext cx="2871709" cy="3804557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92190C6-7E06-404A-BC65-755E1CA90E34}"/>
              </a:ext>
            </a:extLst>
          </p:cNvPr>
          <p:cNvCxnSpPr>
            <a:cxnSpLocks/>
          </p:cNvCxnSpPr>
          <p:nvPr/>
        </p:nvCxnSpPr>
        <p:spPr>
          <a:xfrm flipV="1">
            <a:off x="623622" y="2708787"/>
            <a:ext cx="670390" cy="386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E2E395A-B649-47C7-BC78-93324BF8DB0E}"/>
              </a:ext>
            </a:extLst>
          </p:cNvPr>
          <p:cNvCxnSpPr>
            <a:cxnSpLocks/>
          </p:cNvCxnSpPr>
          <p:nvPr/>
        </p:nvCxnSpPr>
        <p:spPr>
          <a:xfrm flipV="1">
            <a:off x="4153658" y="5445224"/>
            <a:ext cx="658327" cy="5714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E9A0C690-E293-4D54-AE2D-50ADBDDF0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2793" y="2636912"/>
            <a:ext cx="3354904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349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终端登录</a:t>
            </a:r>
          </a:p>
        </p:txBody>
      </p:sp>
      <p:sp>
        <p:nvSpPr>
          <p:cNvPr id="29699" name="内容占位符 1"/>
          <p:cNvSpPr>
            <a:spLocks noGrp="1"/>
          </p:cNvSpPr>
          <p:nvPr>
            <p:ph idx="1"/>
          </p:nvPr>
        </p:nvSpPr>
        <p:spPr>
          <a:xfrm>
            <a:off x="457200" y="1268413"/>
            <a:ext cx="4402138" cy="4862512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SSH</a:t>
            </a:r>
            <a:r>
              <a:rPr lang="zh-CN" altLang="en-US" dirty="0"/>
              <a:t>登录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sz="2000" dirty="0"/>
              <a:t>在</a:t>
            </a:r>
            <a:r>
              <a:rPr lang="en-US" altLang="zh-CN" sz="2000" dirty="0"/>
              <a:t>Windows</a:t>
            </a:r>
            <a:r>
              <a:rPr lang="zh-CN" altLang="en-US" sz="2000" dirty="0"/>
              <a:t>上通过</a:t>
            </a:r>
            <a:r>
              <a:rPr lang="en-US" altLang="zh-CN" sz="2000" dirty="0"/>
              <a:t>ftp</a:t>
            </a:r>
            <a:r>
              <a:rPr lang="zh-CN" altLang="en-US" sz="2000" dirty="0"/>
              <a:t>下载安装</a:t>
            </a:r>
            <a:r>
              <a:rPr lang="en-US" altLang="zh-CN" sz="2000" dirty="0" err="1"/>
              <a:t>BvSshClient</a:t>
            </a:r>
            <a:r>
              <a:rPr lang="zh-CN" altLang="en-US" sz="2000" dirty="0"/>
              <a:t>程序，在确认自己的</a:t>
            </a:r>
            <a:r>
              <a:rPr lang="en-US" altLang="zh-CN" sz="2000" dirty="0"/>
              <a:t>Windows</a:t>
            </a:r>
            <a:r>
              <a:rPr lang="zh-CN" altLang="en-US" sz="2000" dirty="0"/>
              <a:t>系统与你的树莓派处在</a:t>
            </a:r>
            <a:r>
              <a:rPr lang="zh-CN" altLang="en-US" sz="2000" b="1" dirty="0"/>
              <a:t>同一个局域网内</a:t>
            </a:r>
            <a:r>
              <a:rPr lang="zh-CN" altLang="en-US" sz="2000" dirty="0"/>
              <a:t>的前提下，输入树莓派的</a:t>
            </a:r>
            <a:r>
              <a:rPr lang="en-US" altLang="zh-CN" sz="2000" dirty="0"/>
              <a:t>IP</a:t>
            </a:r>
            <a:r>
              <a:rPr lang="zh-CN" altLang="en-US" sz="2000" dirty="0"/>
              <a:t>地址，点击</a:t>
            </a:r>
            <a:r>
              <a:rPr lang="en-US" altLang="zh-CN" sz="2000" dirty="0"/>
              <a:t>Login</a:t>
            </a:r>
          </a:p>
          <a:p>
            <a:pPr lvl="1">
              <a:lnSpc>
                <a:spcPct val="120000"/>
              </a:lnSpc>
            </a:pPr>
            <a:r>
              <a:rPr lang="zh-CN" altLang="en-US" sz="2000" dirty="0"/>
              <a:t>如果没有更改过用户名和密码的话，以默认用户</a:t>
            </a:r>
            <a:r>
              <a:rPr lang="en-US" altLang="zh-CN" sz="2000" dirty="0"/>
              <a:t>pi</a:t>
            </a:r>
            <a:r>
              <a:rPr lang="zh-CN" altLang="en-US" sz="2000" dirty="0"/>
              <a:t>登录，密码为</a:t>
            </a:r>
            <a:r>
              <a:rPr lang="en-US" altLang="zh-CN" sz="2000" dirty="0"/>
              <a:t>raspberry</a:t>
            </a:r>
            <a:r>
              <a:rPr lang="zh-CN" altLang="en-US" sz="2000" dirty="0"/>
              <a:t>，正常情况下将会得到右边画面</a:t>
            </a:r>
            <a:endParaRPr lang="en-US" altLang="zh-CN" sz="2000" dirty="0"/>
          </a:p>
        </p:txBody>
      </p:sp>
      <p:pic>
        <p:nvPicPr>
          <p:cNvPr id="29700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938" y="3700463"/>
            <a:ext cx="3911600" cy="304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113" y="244475"/>
            <a:ext cx="3908425" cy="337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远程桌面</a:t>
            </a:r>
          </a:p>
        </p:txBody>
      </p:sp>
      <p:sp>
        <p:nvSpPr>
          <p:cNvPr id="30723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通过网络从其他电脑上登录到树莓派系统中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注意：远程桌面由于网速原因可能会出现卡顿，尤其是播放视频时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局域网内通过</a:t>
            </a:r>
            <a:r>
              <a:rPr lang="en-US" altLang="zh-CN" dirty="0"/>
              <a:t>IP</a:t>
            </a:r>
            <a:r>
              <a:rPr lang="zh-CN" altLang="en-US" dirty="0"/>
              <a:t>连接：</a:t>
            </a:r>
            <a:r>
              <a:rPr lang="en-US" altLang="zh-CN" dirty="0"/>
              <a:t> VNC</a:t>
            </a:r>
            <a:r>
              <a:rPr lang="zh-CN" altLang="en-US" dirty="0"/>
              <a:t>（已预装，推荐）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Internet</a:t>
            </a:r>
            <a:r>
              <a:rPr lang="zh-CN" altLang="en-US" dirty="0"/>
              <a:t>范围内：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en-US" altLang="zh-CN" dirty="0" err="1"/>
              <a:t>ToDesk</a:t>
            </a:r>
            <a:r>
              <a:rPr lang="zh-CN" altLang="en-US" dirty="0"/>
              <a:t>（已预装）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en-US" altLang="zh-CN" dirty="0" err="1"/>
              <a:t>AnyDesk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设置无显示器启动模式（</a:t>
            </a:r>
            <a:r>
              <a:rPr lang="en-US" altLang="zh-CN" dirty="0">
                <a:solidFill>
                  <a:srgbClr val="FF0000"/>
                </a:solidFill>
              </a:rPr>
              <a:t>[]</a:t>
            </a:r>
            <a:r>
              <a:rPr lang="zh-CN" altLang="en-US" dirty="0"/>
              <a:t>代表空格）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在终端中输入 </a:t>
            </a:r>
            <a:r>
              <a:rPr lang="en-US" altLang="zh-CN" dirty="0" err="1"/>
              <a:t>sudo</a:t>
            </a:r>
            <a:r>
              <a:rPr lang="en-US" altLang="zh-CN" dirty="0">
                <a:solidFill>
                  <a:srgbClr val="FF0000"/>
                </a:solidFill>
              </a:rPr>
              <a:t>[]</a:t>
            </a:r>
            <a:r>
              <a:rPr lang="en-US" altLang="zh-CN" dirty="0"/>
              <a:t>mousepad</a:t>
            </a:r>
            <a:r>
              <a:rPr lang="en-US" altLang="zh-CN" dirty="0">
                <a:solidFill>
                  <a:srgbClr val="FF0000"/>
                </a:solidFill>
              </a:rPr>
              <a:t>[]</a:t>
            </a:r>
            <a:r>
              <a:rPr lang="en-US" altLang="zh-CN" dirty="0"/>
              <a:t>/boot/config.txt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把 </a:t>
            </a:r>
            <a:r>
              <a:rPr lang="en-US" altLang="zh-CN" dirty="0" err="1"/>
              <a:t>hdmi_force_hotplug</a:t>
            </a:r>
            <a:r>
              <a:rPr lang="en-US" altLang="zh-CN" dirty="0"/>
              <a:t>=1 </a:t>
            </a:r>
            <a:r>
              <a:rPr lang="zh-CN" altLang="en-US" dirty="0"/>
              <a:t>这一行开头的注释符 </a:t>
            </a:r>
            <a:r>
              <a:rPr lang="en-US" altLang="zh-CN" dirty="0"/>
              <a:t># </a:t>
            </a:r>
            <a:r>
              <a:rPr lang="zh-CN" altLang="en-US" dirty="0"/>
              <a:t>删去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保存修改退出</a:t>
            </a:r>
            <a:endParaRPr lang="en-US" altLang="zh-CN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1A0A468-0E51-4FA5-ADCA-EE8315DC16B5}"/>
              </a:ext>
            </a:extLst>
          </p:cNvPr>
          <p:cNvSpPr/>
          <p:nvPr/>
        </p:nvSpPr>
        <p:spPr>
          <a:xfrm>
            <a:off x="457200" y="4149080"/>
            <a:ext cx="8229600" cy="18722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C5E6A50-2FFC-4498-9DCC-11E22FDA6ABF}"/>
              </a:ext>
            </a:extLst>
          </p:cNvPr>
          <p:cNvSpPr txBox="1"/>
          <p:nvPr/>
        </p:nvSpPr>
        <p:spPr>
          <a:xfrm>
            <a:off x="7242923" y="4221088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非常重要！务必检查！</a:t>
            </a:r>
          </a:p>
        </p:txBody>
      </p:sp>
    </p:spTree>
    <p:extLst>
      <p:ext uri="{BB962C8B-B14F-4D97-AF65-F5344CB8AC3E}">
        <p14:creationId xmlns:p14="http://schemas.microsoft.com/office/powerpoint/2010/main" val="4123448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VNC</a:t>
            </a:r>
            <a:r>
              <a:rPr lang="zh-CN" altLang="en-US" dirty="0"/>
              <a:t>远程桌面</a:t>
            </a:r>
          </a:p>
        </p:txBody>
      </p:sp>
      <p:sp>
        <p:nvSpPr>
          <p:cNvPr id="30723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局域网内通过</a:t>
            </a:r>
            <a:r>
              <a:rPr lang="en-US" altLang="zh-CN" dirty="0"/>
              <a:t>IP</a:t>
            </a:r>
            <a:r>
              <a:rPr lang="zh-CN" altLang="en-US" dirty="0"/>
              <a:t>连接：</a:t>
            </a:r>
            <a:r>
              <a:rPr lang="en-US" altLang="zh-CN" dirty="0"/>
              <a:t> VNC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利用手机热点（推荐安卓机）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树莓派与用于远程的电脑，必须都连该热点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树莓派需要开启</a:t>
            </a:r>
            <a:r>
              <a:rPr lang="en-US" altLang="zh-CN" dirty="0"/>
              <a:t>VNC</a:t>
            </a:r>
            <a:r>
              <a:rPr lang="zh-CN" altLang="en-US" dirty="0"/>
              <a:t>服务（系统已装好，只需开启后便可自动开机启动）</a:t>
            </a:r>
            <a:endParaRPr lang="en-US" altLang="zh-CN" sz="3200" dirty="0"/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accent6"/>
                </a:solidFill>
              </a:rPr>
              <a:t>优点</a:t>
            </a:r>
            <a:r>
              <a:rPr lang="en-US" altLang="zh-CN" sz="2400" b="1" dirty="0">
                <a:solidFill>
                  <a:schemeClr val="accent6"/>
                </a:solidFill>
              </a:rPr>
              <a:t>—</a:t>
            </a:r>
            <a:r>
              <a:rPr lang="zh-CN" altLang="en-US" sz="2400" b="1" dirty="0">
                <a:solidFill>
                  <a:schemeClr val="accent6"/>
                </a:solidFill>
              </a:rPr>
              <a:t>有</a:t>
            </a:r>
            <a:r>
              <a:rPr lang="en-US" altLang="zh-CN" sz="2400" b="1" dirty="0" err="1">
                <a:solidFill>
                  <a:schemeClr val="accent6"/>
                </a:solidFill>
              </a:rPr>
              <a:t>WiFi</a:t>
            </a:r>
            <a:r>
              <a:rPr lang="zh-CN" altLang="en-US" sz="2400" b="1" dirty="0">
                <a:solidFill>
                  <a:schemeClr val="accent6"/>
                </a:solidFill>
              </a:rPr>
              <a:t>热点即可，局域网连接质量稳定</a:t>
            </a:r>
            <a:endParaRPr lang="en-US" altLang="zh-CN" sz="2400" b="1" dirty="0">
              <a:solidFill>
                <a:schemeClr val="accent6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FF0000"/>
                </a:solidFill>
              </a:rPr>
              <a:t>缺点</a:t>
            </a:r>
            <a:r>
              <a:rPr lang="en-US" altLang="zh-CN" sz="2400" b="1" dirty="0">
                <a:solidFill>
                  <a:srgbClr val="FF0000"/>
                </a:solidFill>
              </a:rPr>
              <a:t>—</a:t>
            </a:r>
            <a:r>
              <a:rPr lang="zh-CN" altLang="en-US" sz="2400" b="1" dirty="0">
                <a:solidFill>
                  <a:srgbClr val="FF0000"/>
                </a:solidFill>
              </a:rPr>
              <a:t>电脑和树莓派必须处于同个</a:t>
            </a:r>
            <a:r>
              <a:rPr lang="en-US" altLang="zh-CN" sz="2400" b="1" dirty="0" err="1">
                <a:solidFill>
                  <a:srgbClr val="FF0000"/>
                </a:solidFill>
              </a:rPr>
              <a:t>WiFi</a:t>
            </a:r>
            <a:r>
              <a:rPr lang="zh-CN" altLang="en-US" sz="2400" b="1" dirty="0">
                <a:solidFill>
                  <a:srgbClr val="FF0000"/>
                </a:solidFill>
              </a:rPr>
              <a:t>热点中，使得热点、电脑与树莓派三者距离受限，且用于连接的</a:t>
            </a:r>
            <a:r>
              <a:rPr lang="en-US" altLang="zh-CN" sz="2400" b="1" dirty="0">
                <a:solidFill>
                  <a:srgbClr val="FF0000"/>
                </a:solidFill>
              </a:rPr>
              <a:t>IP</a:t>
            </a:r>
            <a:r>
              <a:rPr lang="zh-CN" altLang="en-US" sz="2400" b="1" dirty="0">
                <a:solidFill>
                  <a:srgbClr val="FF0000"/>
                </a:solidFill>
              </a:rPr>
              <a:t>可能会变动</a:t>
            </a:r>
            <a:endParaRPr lang="en-US" altLang="zh-CN" sz="2400" dirty="0"/>
          </a:p>
          <a:p>
            <a:pPr lvl="1">
              <a:lnSpc>
                <a:spcPct val="120000"/>
              </a:lnSpc>
            </a:pPr>
            <a:endParaRPr lang="en-US" altLang="zh-CN" dirty="0"/>
          </a:p>
          <a:p>
            <a:pPr>
              <a:lnSpc>
                <a:spcPct val="120000"/>
              </a:lnSpc>
            </a:pPr>
            <a:endParaRPr lang="en-US" altLang="zh-CN" dirty="0"/>
          </a:p>
          <a:p>
            <a:pPr lvl="1">
              <a:lnSpc>
                <a:spcPct val="120000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049338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997744"/>
            <a:ext cx="8229600" cy="4862512"/>
          </a:xfrm>
        </p:spPr>
        <p:txBody>
          <a:bodyPr/>
          <a:lstStyle/>
          <a:p>
            <a:r>
              <a:rPr lang="zh-CN" altLang="en-US" dirty="0"/>
              <a:t>开启</a:t>
            </a:r>
            <a:r>
              <a:rPr lang="en-US" altLang="zh-CN" dirty="0"/>
              <a:t>VNC</a:t>
            </a:r>
            <a:r>
              <a:rPr lang="zh-CN" altLang="en-US" dirty="0"/>
              <a:t>服务（树莓派自带，无需安装）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树莓派上的设置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338510-24E9-464F-B31D-C4C732050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526" y="2165708"/>
            <a:ext cx="4057687" cy="3694548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067D9CF5-2DAC-428C-A6C4-8C99543E1B64}"/>
              </a:ext>
            </a:extLst>
          </p:cNvPr>
          <p:cNvSpPr/>
          <p:nvPr/>
        </p:nvSpPr>
        <p:spPr>
          <a:xfrm>
            <a:off x="4537288" y="3344091"/>
            <a:ext cx="2160240" cy="3179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272C079-5F06-4ABE-87A1-6B50E63EC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1647396"/>
            <a:ext cx="3064936" cy="419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22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F621815-238F-4CA7-AC6E-0B2FDC1FCB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7" b="35250"/>
          <a:stretch/>
        </p:blipFill>
        <p:spPr>
          <a:xfrm>
            <a:off x="1835697" y="2793405"/>
            <a:ext cx="2582754" cy="3356813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8363816A-164A-4C4D-AFA7-8A18804342DB}"/>
              </a:ext>
            </a:extLst>
          </p:cNvPr>
          <p:cNvSpPr/>
          <p:nvPr/>
        </p:nvSpPr>
        <p:spPr>
          <a:xfrm>
            <a:off x="3744752" y="3450798"/>
            <a:ext cx="673699" cy="2245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ED4E9B5-B6C5-4258-808F-446CB9AAA4EC}"/>
              </a:ext>
            </a:extLst>
          </p:cNvPr>
          <p:cNvSpPr/>
          <p:nvPr/>
        </p:nvSpPr>
        <p:spPr>
          <a:xfrm>
            <a:off x="1979712" y="5171908"/>
            <a:ext cx="2295233" cy="978310"/>
          </a:xfrm>
          <a:prstGeom prst="roundRect">
            <a:avLst>
              <a:gd name="adj" fmla="val 1132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内容占位符 1">
            <a:extLst>
              <a:ext uri="{FF2B5EF4-FFF2-40B4-BE49-F238E27FC236}">
                <a16:creationId xmlns:a16="http://schemas.microsoft.com/office/drawing/2014/main" id="{F757808A-1CCE-45D5-9CEA-70B6C007CD7D}"/>
              </a:ext>
            </a:extLst>
          </p:cNvPr>
          <p:cNvSpPr txBox="1">
            <a:spLocks/>
          </p:cNvSpPr>
          <p:nvPr/>
        </p:nvSpPr>
        <p:spPr bwMode="auto">
          <a:xfrm>
            <a:off x="457200" y="1573808"/>
            <a:ext cx="8229600" cy="1612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lnSpc>
                <a:spcPct val="110000"/>
              </a:lnSpc>
            </a:pPr>
            <a:r>
              <a:rPr lang="zh-CN" altLang="en-US" sz="1800" kern="0" dirty="0"/>
              <a:t>开启热点，名称设为</a:t>
            </a:r>
            <a:r>
              <a:rPr lang="zh-CN" altLang="en-US" sz="1800" b="1" kern="0" dirty="0">
                <a:solidFill>
                  <a:srgbClr val="FF0000"/>
                </a:solidFill>
              </a:rPr>
              <a:t>不含中文</a:t>
            </a:r>
            <a:r>
              <a:rPr lang="zh-CN" altLang="en-US" sz="1800" kern="0" dirty="0"/>
              <a:t>的名称，大部分安卓手机可以选择</a:t>
            </a:r>
            <a:r>
              <a:rPr lang="en-US" altLang="zh-CN" sz="1800" kern="0" dirty="0"/>
              <a:t>AP</a:t>
            </a:r>
            <a:r>
              <a:rPr lang="zh-CN" altLang="en-US" sz="1800" kern="0" dirty="0"/>
              <a:t>频段，根据实际情况选择频段</a:t>
            </a:r>
            <a:endParaRPr lang="en-US" altLang="zh-CN" sz="1800" kern="0" dirty="0"/>
          </a:p>
          <a:p>
            <a:pPr marL="344487" lvl="1" indent="0">
              <a:lnSpc>
                <a:spcPct val="110000"/>
              </a:lnSpc>
              <a:buNone/>
            </a:pPr>
            <a:r>
              <a:rPr lang="en-US" altLang="zh-CN" sz="1800" kern="0" dirty="0"/>
              <a:t>	2.4G  </a:t>
            </a:r>
            <a:r>
              <a:rPr lang="zh-CN" altLang="en-US" sz="1800" kern="0" dirty="0"/>
              <a:t>覆盖范围广，但是拥堵（蓝牙等很多无线通信都在</a:t>
            </a:r>
            <a:r>
              <a:rPr lang="en-US" altLang="zh-CN" sz="1800" kern="0" dirty="0"/>
              <a:t>2.4G</a:t>
            </a:r>
            <a:r>
              <a:rPr lang="zh-CN" altLang="en-US" sz="1800" kern="0" dirty="0"/>
              <a:t>）</a:t>
            </a:r>
            <a:endParaRPr lang="en-US" altLang="zh-CN" sz="1800" kern="0" dirty="0"/>
          </a:p>
          <a:p>
            <a:pPr marL="344487" lvl="1" indent="0">
              <a:lnSpc>
                <a:spcPct val="110000"/>
              </a:lnSpc>
              <a:buNone/>
            </a:pPr>
            <a:r>
              <a:rPr lang="en-US" altLang="zh-CN" sz="1800" kern="0" dirty="0"/>
              <a:t>	5G </a:t>
            </a:r>
            <a:r>
              <a:rPr lang="zh-CN" altLang="en-US" sz="1800" kern="0" dirty="0"/>
              <a:t> 覆盖范围较小，但是信号畅通</a:t>
            </a:r>
            <a:endParaRPr lang="en-US" altLang="zh-CN" sz="1800" kern="0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61255" y="1089838"/>
            <a:ext cx="8579296" cy="483970"/>
          </a:xfrm>
        </p:spPr>
        <p:txBody>
          <a:bodyPr/>
          <a:lstStyle/>
          <a:p>
            <a:r>
              <a:rPr lang="zh-CN" altLang="en-US" sz="2400" dirty="0"/>
              <a:t>设置手机热点（以</a:t>
            </a:r>
            <a:r>
              <a:rPr lang="en-US" altLang="zh-CN" sz="2400" dirty="0"/>
              <a:t>Android</a:t>
            </a:r>
            <a:r>
              <a:rPr lang="zh-CN" altLang="en-US" sz="2400" dirty="0"/>
              <a:t>手机为例）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手机热点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F51B70A-858D-46C5-80C0-331926DAB7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39" b="8047"/>
          <a:stretch/>
        </p:blipFill>
        <p:spPr>
          <a:xfrm>
            <a:off x="5068424" y="2881314"/>
            <a:ext cx="2962671" cy="3180993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5E70177F-D00A-4D7A-BA1B-72CBD0ED011F}"/>
              </a:ext>
            </a:extLst>
          </p:cNvPr>
          <p:cNvSpPr/>
          <p:nvPr/>
        </p:nvSpPr>
        <p:spPr>
          <a:xfrm>
            <a:off x="5148064" y="3891026"/>
            <a:ext cx="1152128" cy="4020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25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1237" y="1065985"/>
            <a:ext cx="4618856" cy="486251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连接配备好的</a:t>
            </a:r>
            <a:r>
              <a:rPr lang="en-US" altLang="zh-CN" dirty="0" err="1"/>
              <a:t>WiFi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树莓派系统上方有无线连接图标，点击后选择</a:t>
            </a:r>
            <a:r>
              <a:rPr lang="en-US" altLang="zh-CN" dirty="0" err="1"/>
              <a:t>WiFi</a:t>
            </a:r>
            <a:r>
              <a:rPr lang="zh-CN" altLang="en-US" dirty="0"/>
              <a:t>输入密码并完成连接，与电脑连</a:t>
            </a:r>
            <a:r>
              <a:rPr lang="en-US" altLang="zh-CN" dirty="0" err="1"/>
              <a:t>WiFi</a:t>
            </a:r>
            <a:r>
              <a:rPr lang="zh-CN" altLang="en-US" dirty="0"/>
              <a:t>相同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查看</a:t>
            </a:r>
            <a:r>
              <a:rPr lang="en-US" altLang="zh-CN" dirty="0"/>
              <a:t>IP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鼠标放于图标处，静置几秒，即可看到连接信息，如连接的</a:t>
            </a:r>
            <a:r>
              <a:rPr lang="en-US" altLang="zh-CN" dirty="0" err="1"/>
              <a:t>WiFi</a:t>
            </a:r>
            <a:r>
              <a:rPr lang="zh-CN" altLang="en-US" dirty="0"/>
              <a:t>名和局域网</a:t>
            </a:r>
            <a:r>
              <a:rPr lang="en-US" altLang="zh-CN" dirty="0"/>
              <a:t>IP</a:t>
            </a:r>
            <a:r>
              <a:rPr lang="zh-CN" altLang="en-US" dirty="0"/>
              <a:t>（红框内为</a:t>
            </a:r>
            <a:r>
              <a:rPr lang="en-US" altLang="zh-CN" dirty="0"/>
              <a:t>IP</a:t>
            </a:r>
            <a:r>
              <a:rPr lang="zh-CN" altLang="en-US" dirty="0"/>
              <a:t>地址，类似“内部编号”）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手机热点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2B0463-D969-4700-9455-CB0AA89736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5"/>
          <a:stretch/>
        </p:blipFill>
        <p:spPr>
          <a:xfrm>
            <a:off x="4950668" y="4186268"/>
            <a:ext cx="3707557" cy="1692542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64BFE8BA-E1B8-4371-A452-0EB3BEE0A24C}"/>
              </a:ext>
            </a:extLst>
          </p:cNvPr>
          <p:cNvSpPr/>
          <p:nvPr/>
        </p:nvSpPr>
        <p:spPr>
          <a:xfrm>
            <a:off x="6818733" y="5391918"/>
            <a:ext cx="1471827" cy="29477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54B6712-218B-4DF6-8B16-EB5A832A8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9" b="8047"/>
          <a:stretch/>
        </p:blipFill>
        <p:spPr>
          <a:xfrm>
            <a:off x="5701004" y="740691"/>
            <a:ext cx="2962671" cy="318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501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EC0346F5-5202-45E6-9279-1E546B0A15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" b="50922"/>
          <a:stretch/>
        </p:blipFill>
        <p:spPr>
          <a:xfrm>
            <a:off x="6251313" y="2738351"/>
            <a:ext cx="2732953" cy="29185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9607352-9E73-4A58-9AFA-952F42A968D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" b="49038"/>
          <a:stretch/>
        </p:blipFill>
        <p:spPr>
          <a:xfrm>
            <a:off x="3205103" y="2740879"/>
            <a:ext cx="2733792" cy="30261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5B7BB0B-0F11-4EED-82F5-9840F01B913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3" b="46050"/>
          <a:stretch/>
        </p:blipFill>
        <p:spPr>
          <a:xfrm>
            <a:off x="323528" y="2738351"/>
            <a:ext cx="2734949" cy="3028718"/>
          </a:xfrm>
          <a:prstGeom prst="rect">
            <a:avLst/>
          </a:prstGeom>
        </p:spPr>
      </p:pic>
      <p:sp>
        <p:nvSpPr>
          <p:cNvPr id="12" name="内容占位符 1">
            <a:extLst>
              <a:ext uri="{FF2B5EF4-FFF2-40B4-BE49-F238E27FC236}">
                <a16:creationId xmlns:a16="http://schemas.microsoft.com/office/drawing/2014/main" id="{F757808A-1CCE-45D5-9CEA-70B6C007CD7D}"/>
              </a:ext>
            </a:extLst>
          </p:cNvPr>
          <p:cNvSpPr txBox="1">
            <a:spLocks/>
          </p:cNvSpPr>
          <p:nvPr/>
        </p:nvSpPr>
        <p:spPr bwMode="auto">
          <a:xfrm>
            <a:off x="457200" y="1573808"/>
            <a:ext cx="8229600" cy="1612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lnSpc>
                <a:spcPct val="110000"/>
              </a:lnSpc>
            </a:pPr>
            <a:r>
              <a:rPr lang="zh-CN" altLang="en-US" sz="2000" kern="0" dirty="0"/>
              <a:t>将</a:t>
            </a:r>
            <a:r>
              <a:rPr lang="zh-CN" altLang="en-US" sz="2000" b="1" kern="0" dirty="0">
                <a:solidFill>
                  <a:schemeClr val="accent6"/>
                </a:solidFill>
              </a:rPr>
              <a:t>自己的电脑</a:t>
            </a:r>
            <a:r>
              <a:rPr lang="zh-CN" altLang="en-US" sz="2000" b="1" kern="0" dirty="0"/>
              <a:t>连接手机热点</a:t>
            </a:r>
            <a:r>
              <a:rPr lang="zh-CN" altLang="en-US" sz="2000" kern="0" dirty="0"/>
              <a:t>，使树莓派与你的电脑处同个</a:t>
            </a:r>
            <a:r>
              <a:rPr lang="en-US" altLang="zh-CN" sz="2000" kern="0" dirty="0" err="1"/>
              <a:t>WiFi</a:t>
            </a:r>
            <a:r>
              <a:rPr lang="zh-CN" altLang="en-US" sz="2000" kern="0" dirty="0"/>
              <a:t>中</a:t>
            </a:r>
            <a:endParaRPr lang="en-US" altLang="zh-CN" sz="2000" kern="0" dirty="0"/>
          </a:p>
          <a:p>
            <a:pPr lvl="1">
              <a:lnSpc>
                <a:spcPct val="110000"/>
              </a:lnSpc>
            </a:pPr>
            <a:r>
              <a:rPr lang="zh-CN" altLang="en-US" sz="2000" kern="0" dirty="0"/>
              <a:t>手机热点管理页，可见</a:t>
            </a:r>
            <a:r>
              <a:rPr lang="zh-CN" altLang="en-US" sz="2000" kern="0" dirty="0">
                <a:solidFill>
                  <a:srgbClr val="FF0000"/>
                </a:solidFill>
              </a:rPr>
              <a:t>树莓派</a:t>
            </a:r>
            <a:r>
              <a:rPr lang="zh-CN" altLang="en-US" sz="2000" kern="0" dirty="0"/>
              <a:t>和</a:t>
            </a:r>
            <a:r>
              <a:rPr lang="zh-CN" altLang="en-US" sz="2000" kern="0" dirty="0">
                <a:solidFill>
                  <a:schemeClr val="accent6"/>
                </a:solidFill>
              </a:rPr>
              <a:t>自己的电脑</a:t>
            </a:r>
            <a:r>
              <a:rPr lang="zh-CN" altLang="en-US" sz="2000" kern="0" dirty="0"/>
              <a:t>，点击</a:t>
            </a:r>
            <a:r>
              <a:rPr lang="en-US" altLang="zh-CN" sz="2000" kern="0" dirty="0" err="1"/>
              <a:t>raspberrypi</a:t>
            </a:r>
            <a:r>
              <a:rPr lang="zh-CN" altLang="en-US" sz="2000" kern="0" dirty="0"/>
              <a:t>查看树莓派在热点中的</a:t>
            </a:r>
            <a:r>
              <a:rPr lang="en-US" altLang="zh-CN" sz="2000" kern="0" dirty="0"/>
              <a:t>IP</a:t>
            </a:r>
            <a:r>
              <a:rPr lang="zh-CN" altLang="en-US" sz="2000" kern="0" dirty="0"/>
              <a:t>地址，与前一页通过树莓派界面看到的一致</a:t>
            </a:r>
            <a:endParaRPr lang="en-US" altLang="zh-CN" sz="2000" kern="0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61255" y="1089838"/>
            <a:ext cx="8579296" cy="483970"/>
          </a:xfrm>
        </p:spPr>
        <p:txBody>
          <a:bodyPr/>
          <a:lstStyle/>
          <a:p>
            <a:r>
              <a:rPr lang="zh-CN" altLang="en-US" sz="2400" dirty="0"/>
              <a:t>借助手机热点管理查看</a:t>
            </a:r>
            <a:r>
              <a:rPr lang="en-US" altLang="zh-CN" sz="2400" dirty="0"/>
              <a:t>IP</a:t>
            </a:r>
            <a:r>
              <a:rPr lang="zh-CN" altLang="en-US" sz="2400" dirty="0"/>
              <a:t>（以</a:t>
            </a:r>
            <a:r>
              <a:rPr lang="en-US" altLang="zh-CN" sz="2400" dirty="0"/>
              <a:t> Android</a:t>
            </a:r>
            <a:r>
              <a:rPr lang="zh-CN" altLang="en-US" sz="2400" dirty="0"/>
              <a:t>手机为例）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手机热点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662B371-0AA9-46C3-9819-B2BB46AC3FE9}"/>
              </a:ext>
            </a:extLst>
          </p:cNvPr>
          <p:cNvSpPr txBox="1"/>
          <p:nvPr/>
        </p:nvSpPr>
        <p:spPr>
          <a:xfrm>
            <a:off x="323528" y="5754742"/>
            <a:ext cx="2878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通知栏里可快捷进入热点页面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BDA7BED9-2798-4AEA-9D84-B33987ED3AE2}"/>
              </a:ext>
            </a:extLst>
          </p:cNvPr>
          <p:cNvSpPr/>
          <p:nvPr/>
        </p:nvSpPr>
        <p:spPr>
          <a:xfrm>
            <a:off x="3325076" y="4807170"/>
            <a:ext cx="830632" cy="31801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A6E658A2-CAEE-4356-AC91-5A73FEA18367}"/>
              </a:ext>
            </a:extLst>
          </p:cNvPr>
          <p:cNvSpPr/>
          <p:nvPr/>
        </p:nvSpPr>
        <p:spPr>
          <a:xfrm>
            <a:off x="3336716" y="5142128"/>
            <a:ext cx="1019260" cy="318014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F1DBB1C-7C62-46BC-849C-5F2DA18CB469}"/>
              </a:ext>
            </a:extLst>
          </p:cNvPr>
          <p:cNvSpPr txBox="1"/>
          <p:nvPr/>
        </p:nvSpPr>
        <p:spPr>
          <a:xfrm>
            <a:off x="3132517" y="5750801"/>
            <a:ext cx="2878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6"/>
                </a:solidFill>
              </a:rPr>
              <a:t>你的电脑</a:t>
            </a:r>
            <a:r>
              <a:rPr lang="zh-CN" altLang="en-US" sz="1600" dirty="0"/>
              <a:t>和</a:t>
            </a:r>
            <a:r>
              <a:rPr lang="zh-CN" altLang="en-US" sz="1600" dirty="0">
                <a:solidFill>
                  <a:srgbClr val="FF0000"/>
                </a:solidFill>
              </a:rPr>
              <a:t>树莓派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80EBE104-A21D-4379-B699-09A5406DAB17}"/>
              </a:ext>
            </a:extLst>
          </p:cNvPr>
          <p:cNvSpPr/>
          <p:nvPr/>
        </p:nvSpPr>
        <p:spPr>
          <a:xfrm>
            <a:off x="7942631" y="4625020"/>
            <a:ext cx="1013549" cy="34115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CEF2E88-A04D-42A8-8503-BC47705098A6}"/>
              </a:ext>
            </a:extLst>
          </p:cNvPr>
          <p:cNvSpPr txBox="1"/>
          <p:nvPr/>
        </p:nvSpPr>
        <p:spPr>
          <a:xfrm>
            <a:off x="6106717" y="5748502"/>
            <a:ext cx="2878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</a:rPr>
              <a:t>树莓派</a:t>
            </a:r>
            <a:r>
              <a:rPr lang="zh-CN" altLang="en-US" sz="1600" dirty="0"/>
              <a:t>在手机热点中的</a:t>
            </a:r>
            <a:r>
              <a:rPr lang="en-US" altLang="zh-CN" sz="1600" dirty="0"/>
              <a:t>IP</a:t>
            </a:r>
            <a:endParaRPr lang="zh-CN" altLang="en-US" sz="1600" dirty="0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1A7775BF-1543-486D-B57E-156DD2AD7B51}"/>
              </a:ext>
            </a:extLst>
          </p:cNvPr>
          <p:cNvSpPr/>
          <p:nvPr/>
        </p:nvSpPr>
        <p:spPr>
          <a:xfrm>
            <a:off x="3419872" y="313770"/>
            <a:ext cx="5416369" cy="683229"/>
          </a:xfrm>
          <a:prstGeom prst="roundRect">
            <a:avLst>
              <a:gd name="adj" fmla="val 1207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1400" b="1" dirty="0">
                <a:solidFill>
                  <a:schemeClr val="tx1"/>
                </a:solidFill>
                <a:latin typeface="+mj-ea"/>
                <a:ea typeface="+mj-ea"/>
              </a:rPr>
              <a:t>1.</a:t>
            </a:r>
            <a:r>
              <a:rPr lang="zh-CN" altLang="en-US" sz="1400" b="1" dirty="0">
                <a:solidFill>
                  <a:schemeClr val="tx1"/>
                </a:solidFill>
                <a:latin typeface="+mj-ea"/>
                <a:ea typeface="+mj-ea"/>
              </a:rPr>
              <a:t>苹果手机没有热点管理界面，只能通过前一步的方式查看</a:t>
            </a:r>
            <a:endParaRPr lang="en-US" altLang="zh-CN" sz="1400" b="1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en-US" altLang="zh-CN" sz="1400" b="1" dirty="0">
                <a:solidFill>
                  <a:schemeClr val="tx1"/>
                </a:solidFill>
                <a:latin typeface="+mj-ea"/>
                <a:ea typeface="+mj-ea"/>
              </a:rPr>
              <a:t>2.</a:t>
            </a:r>
            <a:r>
              <a:rPr lang="zh-CN" altLang="en-US" sz="1400" b="1" dirty="0">
                <a:solidFill>
                  <a:schemeClr val="tx1"/>
                </a:solidFill>
                <a:latin typeface="+mj-ea"/>
                <a:ea typeface="+mj-ea"/>
              </a:rPr>
              <a:t>不同安卓机可能步骤有所不同，但是都是通过热点管理页查看，极少数安卓机无法看</a:t>
            </a:r>
            <a:r>
              <a:rPr lang="en-US" altLang="zh-CN" sz="1400" b="1" dirty="0">
                <a:solidFill>
                  <a:schemeClr val="tx1"/>
                </a:solidFill>
                <a:latin typeface="+mj-ea"/>
                <a:ea typeface="+mj-ea"/>
              </a:rPr>
              <a:t>IP</a:t>
            </a:r>
            <a:r>
              <a:rPr lang="zh-CN" altLang="en-US" sz="1400" b="1" dirty="0">
                <a:solidFill>
                  <a:schemeClr val="tx1"/>
                </a:solidFill>
                <a:latin typeface="+mj-ea"/>
                <a:ea typeface="+mj-ea"/>
              </a:rPr>
              <a:t>，那么也只能按前一步的方式查看</a:t>
            </a:r>
            <a:endParaRPr lang="en-US" altLang="zh-CN" sz="1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1122C575-B262-433D-AAF1-BC016081A856}"/>
              </a:ext>
            </a:extLst>
          </p:cNvPr>
          <p:cNvSpPr/>
          <p:nvPr/>
        </p:nvSpPr>
        <p:spPr>
          <a:xfrm>
            <a:off x="511834" y="5125184"/>
            <a:ext cx="2331974" cy="53168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39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树莓派</a:t>
            </a:r>
            <a:endParaRPr lang="en-US" altLang="zh-CN" dirty="0"/>
          </a:p>
          <a:p>
            <a:pPr lvl="1"/>
            <a:r>
              <a:rPr lang="zh-CN" altLang="en-US" dirty="0"/>
              <a:t>基于</a:t>
            </a:r>
            <a:r>
              <a:rPr lang="en-US" altLang="zh-CN" dirty="0"/>
              <a:t>ARM</a:t>
            </a:r>
            <a:r>
              <a:rPr lang="zh-CN" altLang="en-US" dirty="0"/>
              <a:t>架构，可安装系统皆为</a:t>
            </a:r>
            <a:r>
              <a:rPr lang="en-US" altLang="zh-CN" dirty="0"/>
              <a:t>ARM</a:t>
            </a:r>
            <a:r>
              <a:rPr lang="zh-CN" altLang="en-US" dirty="0"/>
              <a:t>架构版本系统</a:t>
            </a:r>
            <a:endParaRPr lang="en-US" altLang="zh-CN" dirty="0"/>
          </a:p>
          <a:p>
            <a:pPr lvl="1"/>
            <a:r>
              <a:rPr lang="zh-CN" altLang="en-US" dirty="0"/>
              <a:t>内部存储由</a:t>
            </a:r>
            <a:r>
              <a:rPr lang="en-US" altLang="zh-CN" dirty="0"/>
              <a:t>SD</a:t>
            </a:r>
            <a:r>
              <a:rPr lang="zh-CN" altLang="en-US" dirty="0"/>
              <a:t>卡承载</a:t>
            </a:r>
            <a:endParaRPr lang="en-US" altLang="zh-CN" dirty="0"/>
          </a:p>
          <a:p>
            <a:pPr lvl="1"/>
            <a:r>
              <a:rPr lang="zh-CN" altLang="en-US" dirty="0"/>
              <a:t>内存以</a:t>
            </a:r>
            <a:r>
              <a:rPr lang="en-US" altLang="zh-CN" dirty="0" err="1"/>
              <a:t>PoP</a:t>
            </a:r>
            <a:r>
              <a:rPr lang="zh-CN" altLang="en-US" dirty="0"/>
              <a:t>封装形式装载在芯片内，固定无法改变</a:t>
            </a:r>
            <a:endParaRPr lang="en-US" altLang="zh-CN" dirty="0"/>
          </a:p>
          <a:p>
            <a:pPr lvl="1"/>
            <a:r>
              <a:rPr lang="zh-CN" altLang="en-US" dirty="0"/>
              <a:t>功耗低，小巧灵活，可方便地控制</a:t>
            </a:r>
            <a:r>
              <a:rPr lang="en-US" altLang="zh-CN" dirty="0"/>
              <a:t>IO</a:t>
            </a:r>
            <a:r>
              <a:rPr lang="zh-CN" altLang="en-US" dirty="0"/>
              <a:t>口，软硬件开发皆宜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电脑</a:t>
            </a:r>
            <a:endParaRPr lang="en-US" altLang="zh-CN" dirty="0"/>
          </a:p>
          <a:p>
            <a:pPr lvl="1"/>
            <a:r>
              <a:rPr lang="zh-CN" altLang="en-US" dirty="0"/>
              <a:t>多基于</a:t>
            </a:r>
            <a:r>
              <a:rPr lang="en-US" altLang="zh-CN" dirty="0"/>
              <a:t>x86</a:t>
            </a:r>
            <a:r>
              <a:rPr lang="zh-CN" altLang="en-US" dirty="0"/>
              <a:t>架构，可安装日常熟知的各种电脑系统</a:t>
            </a:r>
            <a:endParaRPr lang="en-US" altLang="zh-CN" dirty="0"/>
          </a:p>
          <a:p>
            <a:pPr lvl="1"/>
            <a:r>
              <a:rPr lang="zh-CN" altLang="en-US" dirty="0"/>
              <a:t>内部存储由硬盘承载</a:t>
            </a:r>
            <a:endParaRPr lang="en-US" altLang="zh-CN" dirty="0"/>
          </a:p>
          <a:p>
            <a:pPr lvl="1"/>
            <a:r>
              <a:rPr lang="zh-CN" altLang="en-US" dirty="0"/>
              <a:t>内存以独立的内存条进行装载，内存大小可调节</a:t>
            </a:r>
            <a:endParaRPr lang="en-US" altLang="zh-CN" dirty="0"/>
          </a:p>
          <a:p>
            <a:pPr lvl="1"/>
            <a:r>
              <a:rPr lang="zh-CN" altLang="en-US" dirty="0"/>
              <a:t>功耗大，庞大笨拙，一般很少用于</a:t>
            </a:r>
            <a:r>
              <a:rPr lang="en-US" altLang="zh-CN" dirty="0"/>
              <a:t>IO</a:t>
            </a:r>
            <a:r>
              <a:rPr lang="zh-CN" altLang="en-US" dirty="0"/>
              <a:t>口控制，开发多为软件层面</a:t>
            </a:r>
            <a:endParaRPr lang="en-US" altLang="zh-CN" dirty="0"/>
          </a:p>
        </p:txBody>
      </p:sp>
      <p:sp>
        <p:nvSpPr>
          <p:cNvPr id="921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树莓派</a:t>
            </a:r>
            <a:r>
              <a:rPr lang="en-US" altLang="zh-CN"/>
              <a:t>vs</a:t>
            </a:r>
            <a:r>
              <a:rPr lang="zh-CN" altLang="en-US"/>
              <a:t>电脑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远程桌面</a:t>
            </a:r>
          </a:p>
        </p:txBody>
      </p:sp>
      <p:sp>
        <p:nvSpPr>
          <p:cNvPr id="30723" name="内容占位符 1"/>
          <p:cNvSpPr>
            <a:spLocks noGrp="1"/>
          </p:cNvSpPr>
          <p:nvPr>
            <p:ph idx="1"/>
          </p:nvPr>
        </p:nvSpPr>
        <p:spPr>
          <a:xfrm>
            <a:off x="457200" y="997744"/>
            <a:ext cx="8229600" cy="4862512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电脑</a:t>
            </a:r>
            <a:r>
              <a:rPr lang="en-US" altLang="zh-CN" dirty="0"/>
              <a:t>VNC</a:t>
            </a:r>
            <a:r>
              <a:rPr lang="zh-CN" altLang="en-US" dirty="0"/>
              <a:t>登录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在自己的电脑上通过</a:t>
            </a:r>
            <a:r>
              <a:rPr lang="en-US" altLang="zh-CN" dirty="0"/>
              <a:t>VNC</a:t>
            </a:r>
            <a:r>
              <a:rPr lang="zh-CN" altLang="en-US" dirty="0"/>
              <a:t>官网下载</a:t>
            </a:r>
            <a:r>
              <a:rPr lang="en-US" altLang="zh-CN" dirty="0"/>
              <a:t>VNC-Viewer</a:t>
            </a:r>
            <a:r>
              <a:rPr lang="zh-CN" altLang="en-US" dirty="0"/>
              <a:t>应用程序，在确认自己电脑与树莓派连着同一个热点前提下，打开软件，输入树莓派的</a:t>
            </a:r>
            <a:r>
              <a:rPr lang="en-US" altLang="zh-CN" dirty="0"/>
              <a:t>IP</a:t>
            </a:r>
            <a:r>
              <a:rPr lang="zh-CN" altLang="en-US" dirty="0"/>
              <a:t>地址，输入完成后按回车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默认系统用户名：</a:t>
            </a:r>
            <a:r>
              <a:rPr lang="en-US" altLang="zh-CN" dirty="0"/>
              <a:t>pi</a:t>
            </a:r>
            <a:r>
              <a:rPr lang="zh-CN" altLang="en-US" dirty="0"/>
              <a:t>，密码：</a:t>
            </a:r>
            <a:r>
              <a:rPr lang="en-US" altLang="zh-CN" dirty="0"/>
              <a:t>123456</a:t>
            </a:r>
            <a:r>
              <a:rPr lang="zh-CN" altLang="en-US" dirty="0"/>
              <a:t>（可勾选保存密码）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D8E1D7-828B-4366-9558-8B2D657F73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587" b="52235"/>
          <a:stretch/>
        </p:blipFill>
        <p:spPr>
          <a:xfrm>
            <a:off x="176016" y="3284984"/>
            <a:ext cx="4508196" cy="288032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B8BAD48-075B-43EA-8857-0C374C2E7F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00" t="22535" r="22699" b="22535"/>
          <a:stretch/>
        </p:blipFill>
        <p:spPr>
          <a:xfrm>
            <a:off x="4965396" y="3284984"/>
            <a:ext cx="4007402" cy="288032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57CBB6FE-B676-4809-9049-96299696F365}"/>
              </a:ext>
            </a:extLst>
          </p:cNvPr>
          <p:cNvSpPr/>
          <p:nvPr/>
        </p:nvSpPr>
        <p:spPr>
          <a:xfrm>
            <a:off x="7236296" y="5661248"/>
            <a:ext cx="792088" cy="2880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34163EDE-F4F5-4AB2-A276-FF7B6246F152}"/>
              </a:ext>
            </a:extLst>
          </p:cNvPr>
          <p:cNvSpPr/>
          <p:nvPr/>
        </p:nvSpPr>
        <p:spPr>
          <a:xfrm>
            <a:off x="3419872" y="313770"/>
            <a:ext cx="5416369" cy="683229"/>
          </a:xfrm>
          <a:prstGeom prst="roundRect">
            <a:avLst>
              <a:gd name="adj" fmla="val 1207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1400" b="1" dirty="0">
                <a:solidFill>
                  <a:schemeClr val="tx1"/>
                </a:solidFill>
                <a:latin typeface="+mj-ea"/>
                <a:ea typeface="+mj-ea"/>
              </a:rPr>
              <a:t>下载链接：</a:t>
            </a:r>
            <a:endParaRPr lang="en-US" altLang="zh-CN" sz="1400" b="1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en-US" altLang="zh-CN" sz="1400" b="1" dirty="0">
                <a:solidFill>
                  <a:schemeClr val="tx1"/>
                </a:solidFill>
                <a:latin typeface="+mj-ea"/>
                <a:ea typeface="+mj-ea"/>
                <a:hlinkClick r:id="rId4"/>
              </a:rPr>
              <a:t>https://www.realvnc.com/en/connect/download/viewer/</a:t>
            </a:r>
            <a:endParaRPr lang="en-US" altLang="zh-CN" sz="1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F2A8F5D-C0CA-4CA4-8F8D-159540442429}"/>
              </a:ext>
            </a:extLst>
          </p:cNvPr>
          <p:cNvSpPr/>
          <p:nvPr/>
        </p:nvSpPr>
        <p:spPr>
          <a:xfrm>
            <a:off x="1259632" y="3789040"/>
            <a:ext cx="1080120" cy="2880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远程桌面</a:t>
            </a:r>
          </a:p>
        </p:txBody>
      </p:sp>
      <p:sp>
        <p:nvSpPr>
          <p:cNvPr id="30723" name="内容占位符 1"/>
          <p:cNvSpPr>
            <a:spLocks noGrp="1"/>
          </p:cNvSpPr>
          <p:nvPr>
            <p:ph idx="1"/>
          </p:nvPr>
        </p:nvSpPr>
        <p:spPr>
          <a:xfrm>
            <a:off x="457200" y="997744"/>
            <a:ext cx="8229600" cy="4862512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电脑</a:t>
            </a:r>
            <a:r>
              <a:rPr lang="en-US" altLang="zh-CN" dirty="0"/>
              <a:t>VNC</a:t>
            </a:r>
            <a:r>
              <a:rPr lang="zh-CN" altLang="en-US" dirty="0"/>
              <a:t>登录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在自己的电脑上通过</a:t>
            </a:r>
            <a:r>
              <a:rPr lang="en-US" altLang="zh-CN" dirty="0"/>
              <a:t>VNC</a:t>
            </a:r>
            <a:r>
              <a:rPr lang="zh-CN" altLang="en-US" dirty="0"/>
              <a:t>官网下载</a:t>
            </a:r>
            <a:r>
              <a:rPr lang="en-US" altLang="zh-CN" dirty="0"/>
              <a:t>VNC-Viewer</a:t>
            </a:r>
            <a:r>
              <a:rPr lang="zh-CN" altLang="en-US" dirty="0"/>
              <a:t>应用程序，在确认自己电脑与树莓派连着同一个热点前提下，打开软件，输入树莓派的</a:t>
            </a:r>
            <a:r>
              <a:rPr lang="en-US" altLang="zh-CN" dirty="0"/>
              <a:t>IP</a:t>
            </a:r>
            <a:r>
              <a:rPr lang="zh-CN" altLang="en-US" dirty="0"/>
              <a:t>地址，输入完成后按回车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默认用户名：</a:t>
            </a:r>
            <a:r>
              <a:rPr lang="en-US" altLang="zh-CN" dirty="0"/>
              <a:t>pi</a:t>
            </a:r>
            <a:r>
              <a:rPr lang="zh-CN" altLang="en-US" dirty="0"/>
              <a:t>，密码：</a:t>
            </a:r>
            <a:r>
              <a:rPr lang="en-US" altLang="zh-CN" dirty="0"/>
              <a:t>123456</a:t>
            </a:r>
            <a:r>
              <a:rPr lang="zh-CN" altLang="en-US" dirty="0"/>
              <a:t>（可勾选保存密码）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DF1F348-6AAD-42CA-A369-52C9025D2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95" y="3245059"/>
            <a:ext cx="4007402" cy="2912212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47CD8935-7721-4A07-9176-A2DD215CAEC9}"/>
              </a:ext>
            </a:extLst>
          </p:cNvPr>
          <p:cNvSpPr/>
          <p:nvPr/>
        </p:nvSpPr>
        <p:spPr>
          <a:xfrm>
            <a:off x="1745604" y="4413134"/>
            <a:ext cx="288032" cy="2880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30845DC1-8C5E-4301-8F14-C80C810CF2AE}"/>
              </a:ext>
            </a:extLst>
          </p:cNvPr>
          <p:cNvSpPr/>
          <p:nvPr/>
        </p:nvSpPr>
        <p:spPr>
          <a:xfrm>
            <a:off x="1745604" y="4701166"/>
            <a:ext cx="576064" cy="2880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B2ED5F11-0EF0-4C3C-BF1E-BB84F9E9FF9F}"/>
              </a:ext>
            </a:extLst>
          </p:cNvPr>
          <p:cNvSpPr/>
          <p:nvPr/>
        </p:nvSpPr>
        <p:spPr>
          <a:xfrm>
            <a:off x="1061282" y="4890371"/>
            <a:ext cx="398324" cy="2880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5B0197-CDB5-4A84-B9E3-4A6765D11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191" y="3245059"/>
            <a:ext cx="3620280" cy="282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4898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远程桌面</a:t>
            </a:r>
          </a:p>
        </p:txBody>
      </p:sp>
      <p:sp>
        <p:nvSpPr>
          <p:cNvPr id="30723" name="内容占位符 1"/>
          <p:cNvSpPr>
            <a:spLocks noGrp="1"/>
          </p:cNvSpPr>
          <p:nvPr>
            <p:ph idx="1"/>
          </p:nvPr>
        </p:nvSpPr>
        <p:spPr>
          <a:xfrm>
            <a:off x="457200" y="997744"/>
            <a:ext cx="8229600" cy="4862512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VNC</a:t>
            </a:r>
            <a:r>
              <a:rPr lang="zh-CN" altLang="en-US" dirty="0"/>
              <a:t>传输文件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从自己电脑复制文件到树莓派：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7DEDB9-DDC6-4B23-A7D9-116A36648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929191"/>
            <a:ext cx="7740352" cy="1103605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5D22883-E412-4B38-8C5B-7C6D7ECD3799}"/>
              </a:ext>
            </a:extLst>
          </p:cNvPr>
          <p:cNvSpPr/>
          <p:nvPr/>
        </p:nvSpPr>
        <p:spPr>
          <a:xfrm>
            <a:off x="3491880" y="2057057"/>
            <a:ext cx="2376264" cy="2160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D08B7A8-3084-4C38-8E46-A4006200699D}"/>
              </a:ext>
            </a:extLst>
          </p:cNvPr>
          <p:cNvSpPr txBox="1"/>
          <p:nvPr/>
        </p:nvSpPr>
        <p:spPr>
          <a:xfrm>
            <a:off x="827584" y="3949174"/>
            <a:ext cx="36484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1. </a:t>
            </a:r>
            <a:r>
              <a:rPr lang="zh-CN" altLang="en-US" sz="2000" dirty="0"/>
              <a:t>鼠标指向标题栏下边缘中间，能够召唤出隐藏的工具栏</a:t>
            </a:r>
            <a:endParaRPr lang="en-US" altLang="zh-CN" sz="2000" dirty="0"/>
          </a:p>
          <a:p>
            <a:r>
              <a:rPr lang="en-US" altLang="zh-CN" sz="2000" dirty="0"/>
              <a:t>2. </a:t>
            </a:r>
            <a:r>
              <a:rPr lang="zh-CN" altLang="en-US" sz="2000" dirty="0"/>
              <a:t>选择“</a:t>
            </a:r>
            <a:r>
              <a:rPr lang="en-US" altLang="zh-CN" sz="2000" dirty="0"/>
              <a:t>Transfer files</a:t>
            </a:r>
            <a:r>
              <a:rPr lang="zh-CN" altLang="en-US" sz="2000" dirty="0"/>
              <a:t>”即可开启文件传输功能</a:t>
            </a:r>
            <a:endParaRPr lang="en-US" altLang="zh-CN" sz="2000" dirty="0"/>
          </a:p>
          <a:p>
            <a:r>
              <a:rPr lang="en-US" altLang="zh-CN" sz="2000" dirty="0"/>
              <a:t>3. </a:t>
            </a:r>
            <a:r>
              <a:rPr lang="zh-CN" altLang="en-US" sz="2000" dirty="0"/>
              <a:t>点击“</a:t>
            </a:r>
            <a:r>
              <a:rPr lang="en-US" altLang="zh-CN" sz="2000" dirty="0"/>
              <a:t>Send files</a:t>
            </a:r>
            <a:r>
              <a:rPr lang="zh-CN" altLang="en-US" sz="2000" dirty="0"/>
              <a:t>”，选择自己电脑的文件，点击“打开”即可传输到树莓派的桌面上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12A386-0984-4E43-8D5F-7A731F119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3032796"/>
            <a:ext cx="7740352" cy="893700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B64AE27-F0F6-4CA3-9D95-8812795949F3}"/>
              </a:ext>
            </a:extLst>
          </p:cNvPr>
          <p:cNvSpPr/>
          <p:nvPr/>
        </p:nvSpPr>
        <p:spPr>
          <a:xfrm>
            <a:off x="4427984" y="3202625"/>
            <a:ext cx="288032" cy="3275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037338E2-BE0F-4063-982B-80C27DA3270E}"/>
              </a:ext>
            </a:extLst>
          </p:cNvPr>
          <p:cNvSpPr/>
          <p:nvPr/>
        </p:nvSpPr>
        <p:spPr>
          <a:xfrm>
            <a:off x="4860032" y="315558"/>
            <a:ext cx="3707904" cy="1034352"/>
          </a:xfrm>
          <a:prstGeom prst="roundRect">
            <a:avLst>
              <a:gd name="adj" fmla="val 1207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+mj-ea"/>
                <a:ea typeface="+mj-ea"/>
              </a:rPr>
              <a:t>利用</a:t>
            </a:r>
            <a:r>
              <a:rPr lang="en-US" altLang="zh-CN" sz="1400" b="1" dirty="0">
                <a:solidFill>
                  <a:schemeClr val="tx1"/>
                </a:solidFill>
                <a:latin typeface="+mj-ea"/>
                <a:ea typeface="+mj-ea"/>
              </a:rPr>
              <a:t>VNC</a:t>
            </a:r>
            <a:r>
              <a:rPr lang="zh-CN" altLang="en-US" sz="1400" b="1" dirty="0">
                <a:solidFill>
                  <a:schemeClr val="tx1"/>
                </a:solidFill>
                <a:latin typeface="+mj-ea"/>
                <a:ea typeface="+mj-ea"/>
              </a:rPr>
              <a:t>远程树莓派，想要从自己电脑和树莓派之间复制粘贴文件，无法直接拖拽，也无法直接右键复制粘贴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1043B8-5A68-45BB-8AC7-5CD157DDC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447" y="3939005"/>
            <a:ext cx="3648489" cy="2184767"/>
          </a:xfrm>
          <a:prstGeom prst="rect">
            <a:avLst/>
          </a:prstGeom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554CA750-FF0B-40DB-B6AE-36E84AEC3F9C}"/>
              </a:ext>
            </a:extLst>
          </p:cNvPr>
          <p:cNvSpPr/>
          <p:nvPr/>
        </p:nvSpPr>
        <p:spPr>
          <a:xfrm>
            <a:off x="4919446" y="5832810"/>
            <a:ext cx="660665" cy="3275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25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远程桌面</a:t>
            </a:r>
          </a:p>
        </p:txBody>
      </p:sp>
      <p:sp>
        <p:nvSpPr>
          <p:cNvPr id="30723" name="内容占位符 1"/>
          <p:cNvSpPr>
            <a:spLocks noGrp="1"/>
          </p:cNvSpPr>
          <p:nvPr>
            <p:ph idx="1"/>
          </p:nvPr>
        </p:nvSpPr>
        <p:spPr>
          <a:xfrm>
            <a:off x="457200" y="997744"/>
            <a:ext cx="8229600" cy="4862512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VNC</a:t>
            </a:r>
            <a:r>
              <a:rPr lang="zh-CN" altLang="en-US" dirty="0"/>
              <a:t>传输文件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从树莓派复制文件到自己电脑：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037338E2-BE0F-4063-982B-80C27DA3270E}"/>
              </a:ext>
            </a:extLst>
          </p:cNvPr>
          <p:cNvSpPr/>
          <p:nvPr/>
        </p:nvSpPr>
        <p:spPr>
          <a:xfrm>
            <a:off x="4860032" y="315558"/>
            <a:ext cx="3707904" cy="1034352"/>
          </a:xfrm>
          <a:prstGeom prst="roundRect">
            <a:avLst>
              <a:gd name="adj" fmla="val 1207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+mj-ea"/>
                <a:ea typeface="+mj-ea"/>
              </a:rPr>
              <a:t>利用</a:t>
            </a:r>
            <a:r>
              <a:rPr lang="en-US" altLang="zh-CN" sz="1400" b="1" dirty="0">
                <a:solidFill>
                  <a:schemeClr val="tx1"/>
                </a:solidFill>
                <a:latin typeface="+mj-ea"/>
                <a:ea typeface="+mj-ea"/>
              </a:rPr>
              <a:t>VNC</a:t>
            </a:r>
            <a:r>
              <a:rPr lang="zh-CN" altLang="en-US" sz="1400" b="1" dirty="0">
                <a:solidFill>
                  <a:schemeClr val="tx1"/>
                </a:solidFill>
                <a:latin typeface="+mj-ea"/>
                <a:ea typeface="+mj-ea"/>
              </a:rPr>
              <a:t>远程树莓派，想要从自己电脑和树莓派之间复制粘贴文件，无法直接拖拽，也无法直接右键复制粘贴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DAB2E29-5E69-4B1C-86D2-8A70580C45ED}"/>
              </a:ext>
            </a:extLst>
          </p:cNvPr>
          <p:cNvSpPr txBox="1"/>
          <p:nvPr/>
        </p:nvSpPr>
        <p:spPr>
          <a:xfrm>
            <a:off x="429736" y="5514198"/>
            <a:ext cx="3280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在树莓派的任务栏中，右键</a:t>
            </a:r>
            <a:r>
              <a:rPr lang="en-US" altLang="zh-CN" dirty="0"/>
              <a:t>VNC</a:t>
            </a:r>
            <a:r>
              <a:rPr lang="zh-CN" altLang="en-US" dirty="0"/>
              <a:t>图标，选</a:t>
            </a:r>
            <a:r>
              <a:rPr lang="en-US" altLang="zh-CN" dirty="0"/>
              <a:t>File Transfer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E4834DD-E3C1-459C-8F49-7EC49ED32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39" y="2076484"/>
            <a:ext cx="2825458" cy="33537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3F3DBCA-6F6D-4B70-83B5-DAB1C0A08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879" y="2076484"/>
            <a:ext cx="5137433" cy="3353731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BDA358D-F671-4FF9-9E1E-FA48042D49A1}"/>
              </a:ext>
            </a:extLst>
          </p:cNvPr>
          <p:cNvSpPr txBox="1"/>
          <p:nvPr/>
        </p:nvSpPr>
        <p:spPr>
          <a:xfrm>
            <a:off x="3737863" y="5518973"/>
            <a:ext cx="5018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 </a:t>
            </a:r>
            <a:r>
              <a:rPr lang="zh-CN" altLang="en-US" dirty="0"/>
              <a:t>和自己电脑上操作一样，点击“</a:t>
            </a:r>
            <a:r>
              <a:rPr lang="en-US" altLang="zh-CN" dirty="0"/>
              <a:t>Send files</a:t>
            </a:r>
            <a:r>
              <a:rPr lang="zh-CN" altLang="en-US" dirty="0"/>
              <a:t>”，弹出文件选择，与前边一样文件会复制到桌面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067E945F-0D12-47B4-9AB4-7F022F25B92D}"/>
              </a:ext>
            </a:extLst>
          </p:cNvPr>
          <p:cNvSpPr/>
          <p:nvPr/>
        </p:nvSpPr>
        <p:spPr>
          <a:xfrm>
            <a:off x="899592" y="3933056"/>
            <a:ext cx="2448272" cy="3995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3DB97C55-09B9-4645-9EC7-13F984DD8E9C}"/>
              </a:ext>
            </a:extLst>
          </p:cNvPr>
          <p:cNvSpPr/>
          <p:nvPr/>
        </p:nvSpPr>
        <p:spPr>
          <a:xfrm>
            <a:off x="3618878" y="5157192"/>
            <a:ext cx="809106" cy="30125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257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4862512"/>
          </a:xfrm>
        </p:spPr>
        <p:txBody>
          <a:bodyPr/>
          <a:lstStyle/>
          <a:p>
            <a:r>
              <a:rPr lang="en-US" altLang="zh-CN" sz="3600" dirty="0" err="1"/>
              <a:t>ToDesk</a:t>
            </a:r>
            <a:r>
              <a:rPr lang="en-US" altLang="zh-CN" sz="3600" dirty="0"/>
              <a:t> </a:t>
            </a:r>
          </a:p>
          <a:p>
            <a:pPr lvl="1"/>
            <a:r>
              <a:rPr lang="zh-CN" altLang="en-US" sz="2000" dirty="0"/>
              <a:t>一款跨平台的商业远程应用程序，个人使用免费，可从官网以及各手机应用市场平台下载。</a:t>
            </a:r>
            <a:endParaRPr lang="en-US" altLang="zh-CN" sz="2000" dirty="0"/>
          </a:p>
          <a:p>
            <a:pPr marL="344487" lvl="1" indent="0">
              <a:buNone/>
            </a:pPr>
            <a:r>
              <a:rPr lang="zh-CN" altLang="en-US" sz="2000" b="1" dirty="0"/>
              <a:t>下载安装包：</a:t>
            </a:r>
            <a:endParaRPr lang="en-US" altLang="zh-CN" sz="2000" b="1" dirty="0"/>
          </a:p>
          <a:p>
            <a:pPr lvl="1"/>
            <a:r>
              <a:rPr lang="zh-CN" altLang="en-US" sz="2000" dirty="0"/>
              <a:t>可以通过课程</a:t>
            </a:r>
            <a:r>
              <a:rPr lang="en-US" altLang="zh-CN" sz="2000" dirty="0"/>
              <a:t>ftp</a:t>
            </a:r>
            <a:r>
              <a:rPr lang="zh-CN" altLang="en-US" sz="2000" dirty="0"/>
              <a:t>的</a:t>
            </a:r>
            <a:r>
              <a:rPr lang="en-US" altLang="zh-CN" sz="2000" dirty="0"/>
              <a:t>software</a:t>
            </a:r>
            <a:r>
              <a:rPr lang="zh-CN" altLang="en-US" sz="2000" dirty="0"/>
              <a:t>目录下载</a:t>
            </a:r>
            <a:r>
              <a:rPr lang="en-US" altLang="zh-CN" sz="2000" dirty="0" err="1"/>
              <a:t>ToDesk</a:t>
            </a:r>
            <a:r>
              <a:rPr lang="zh-CN" altLang="en-US" sz="2000" dirty="0"/>
              <a:t>安装文件（树莓派上为</a:t>
            </a:r>
            <a:r>
              <a:rPr lang="en-US" altLang="zh-CN" sz="2000" dirty="0"/>
              <a:t>.deb</a:t>
            </a:r>
            <a:r>
              <a:rPr lang="zh-CN" altLang="en-US" sz="2000" dirty="0"/>
              <a:t>文件）</a:t>
            </a:r>
            <a:endParaRPr lang="en-US" altLang="zh-CN" sz="2000" dirty="0"/>
          </a:p>
          <a:p>
            <a:pPr lvl="1"/>
            <a:r>
              <a:rPr lang="zh-CN" altLang="en-US" sz="2000" dirty="0"/>
              <a:t>也可直接进入官网</a:t>
            </a:r>
            <a:r>
              <a:rPr lang="en-US" altLang="zh-CN" sz="2000" dirty="0">
                <a:hlinkClick r:id="rId2"/>
              </a:rPr>
              <a:t>https://www.todesk.com/linux.html</a:t>
            </a:r>
            <a:r>
              <a:rPr lang="en-US" altLang="zh-CN" sz="2000" dirty="0"/>
              <a:t>  </a:t>
            </a:r>
            <a:r>
              <a:rPr lang="zh-CN" altLang="en-US" sz="2000" dirty="0"/>
              <a:t>下载最新树莓派版本安装文件</a:t>
            </a:r>
            <a:endParaRPr lang="en-US" altLang="zh-CN" sz="2000" dirty="0"/>
          </a:p>
          <a:p>
            <a:pPr lvl="1"/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ToDesk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78FD99D-2200-51DF-DBE6-A66E94FE4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4293096"/>
            <a:ext cx="5472608" cy="162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645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005387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3600" dirty="0" err="1"/>
              <a:t>ToDesk</a:t>
            </a:r>
            <a:r>
              <a:rPr lang="zh-CN" altLang="en-US" b="1" dirty="0"/>
              <a:t>树莓派安装过程：</a:t>
            </a:r>
            <a:endParaRPr lang="en-US" altLang="zh-CN" b="1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打开终端（快捷键</a:t>
            </a:r>
            <a:r>
              <a:rPr lang="en-US" altLang="zh-CN" dirty="0" err="1"/>
              <a:t>Ctrl+Alt+T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en-US" altLang="zh-CN" dirty="0"/>
              <a:t>1. </a:t>
            </a:r>
            <a:r>
              <a:rPr lang="zh-CN" altLang="en-US" dirty="0"/>
              <a:t>使用命令打开安装包所在文件夹，如</a:t>
            </a:r>
            <a:r>
              <a:rPr lang="en-US" altLang="zh-CN" dirty="0"/>
              <a:t>.deb</a:t>
            </a:r>
            <a:r>
              <a:rPr lang="zh-CN" altLang="en-US" dirty="0"/>
              <a:t>安装包在桌面</a:t>
            </a:r>
            <a:endParaRPr lang="en-US" altLang="zh-CN" dirty="0"/>
          </a:p>
          <a:p>
            <a:pPr marL="344487" lvl="1" indent="0">
              <a:lnSpc>
                <a:spcPct val="120000"/>
              </a:lnSpc>
              <a:buNone/>
            </a:pPr>
            <a:r>
              <a:rPr lang="en-US" altLang="zh-CN" dirty="0"/>
              <a:t>      	cd   ~/Desktop/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2. </a:t>
            </a:r>
            <a:r>
              <a:rPr lang="zh-CN" altLang="en-US" dirty="0"/>
              <a:t>使用命令初次安装</a:t>
            </a:r>
            <a:r>
              <a:rPr lang="en-US" altLang="zh-CN" dirty="0" err="1"/>
              <a:t>ToDesk</a:t>
            </a:r>
            <a:r>
              <a:rPr lang="zh-CN" altLang="en-US" dirty="0"/>
              <a:t>，例如</a:t>
            </a:r>
            <a:endParaRPr lang="en-US" altLang="zh-CN" dirty="0"/>
          </a:p>
          <a:p>
            <a:pPr marL="344487" lvl="1" indent="0">
              <a:lnSpc>
                <a:spcPct val="120000"/>
              </a:lnSpc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sudo</a:t>
            </a:r>
            <a:r>
              <a:rPr lang="en-US" altLang="zh-CN" dirty="0"/>
              <a:t> apt-get install ./todesk_4.1.0_armv7l.deb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3. </a:t>
            </a:r>
            <a:r>
              <a:rPr lang="zh-CN" altLang="en-US" dirty="0"/>
              <a:t>启动</a:t>
            </a:r>
            <a:r>
              <a:rPr lang="en-US" altLang="zh-CN" dirty="0" err="1"/>
              <a:t>ToDesk</a:t>
            </a:r>
            <a:endParaRPr lang="en-US" altLang="zh-CN" dirty="0"/>
          </a:p>
          <a:p>
            <a:pPr marL="344487" lvl="1" indent="0">
              <a:lnSpc>
                <a:spcPct val="120000"/>
              </a:lnSpc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todesk</a:t>
            </a:r>
            <a:endParaRPr lang="en-US" altLang="zh-CN" dirty="0"/>
          </a:p>
          <a:p>
            <a:pPr marL="344487" lvl="1" indent="0">
              <a:lnSpc>
                <a:spcPct val="120000"/>
              </a:lnSpc>
              <a:buNone/>
            </a:pPr>
            <a:r>
              <a:rPr lang="en-US" altLang="zh-CN" dirty="0"/>
              <a:t>(</a:t>
            </a:r>
            <a:r>
              <a:rPr lang="zh-CN" altLang="en-US" dirty="0"/>
              <a:t>成功启动后终端应显示出</a:t>
            </a:r>
            <a:endParaRPr lang="en-US" altLang="zh-CN" dirty="0"/>
          </a:p>
          <a:p>
            <a:pPr marL="344487" lvl="1" indent="0">
              <a:lnSpc>
                <a:spcPct val="120000"/>
              </a:lnSpc>
              <a:buNone/>
            </a:pPr>
            <a:r>
              <a:rPr lang="zh-CN" altLang="en-US" dirty="0"/>
              <a:t>设备</a:t>
            </a:r>
            <a:r>
              <a:rPr lang="en-US" altLang="zh-CN" dirty="0"/>
              <a:t>ID</a:t>
            </a:r>
            <a:r>
              <a:rPr lang="zh-CN" altLang="en-US" dirty="0"/>
              <a:t>、</a:t>
            </a:r>
            <a:r>
              <a:rPr lang="en-US" altLang="zh-CN" dirty="0"/>
              <a:t>password</a:t>
            </a:r>
            <a:r>
              <a:rPr lang="zh-CN" altLang="en-US" dirty="0"/>
              <a:t>等信息，</a:t>
            </a:r>
            <a:endParaRPr lang="en-US" altLang="zh-CN" dirty="0"/>
          </a:p>
          <a:p>
            <a:pPr marL="344487" lvl="1" indent="0">
              <a:lnSpc>
                <a:spcPct val="120000"/>
              </a:lnSpc>
              <a:buNone/>
            </a:pPr>
            <a:r>
              <a:rPr lang="zh-CN" altLang="en-US" dirty="0"/>
              <a:t>同时打开程序界面如右图</a:t>
            </a:r>
            <a:r>
              <a:rPr lang="en-US" altLang="zh-CN" dirty="0"/>
              <a:t>)</a:t>
            </a:r>
          </a:p>
          <a:p>
            <a:pPr marL="715963" lvl="1" indent="-373063">
              <a:lnSpc>
                <a:spcPct val="120000"/>
              </a:lnSpc>
              <a:buNone/>
            </a:pPr>
            <a:r>
              <a:rPr lang="en-US" altLang="zh-CN" sz="2900" dirty="0"/>
              <a:t>      </a:t>
            </a:r>
            <a:endParaRPr lang="en-US" altLang="zh-CN" b="0" i="0" dirty="0">
              <a:solidFill>
                <a:srgbClr val="686E88"/>
              </a:solidFill>
              <a:effectLst/>
              <a:latin typeface="consol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安装远程桌面（已完成）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2AE1C4-C311-0EF9-5DB4-410CC1E71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3" y="3789040"/>
            <a:ext cx="3273963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327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199" y="997744"/>
            <a:ext cx="8229600" cy="4862512"/>
          </a:xfrm>
        </p:spPr>
        <p:txBody>
          <a:bodyPr/>
          <a:lstStyle/>
          <a:p>
            <a:r>
              <a:rPr lang="en-US" altLang="zh-CN" dirty="0" err="1"/>
              <a:t>ToDesk</a:t>
            </a:r>
            <a:r>
              <a:rPr lang="zh-CN" altLang="en-US" dirty="0"/>
              <a:t>打开主界面有“设备代码”，需牢记，用于电脑端远程连接。</a:t>
            </a:r>
            <a:endParaRPr lang="en-US" altLang="zh-CN" dirty="0"/>
          </a:p>
          <a:p>
            <a:r>
              <a:rPr lang="zh-CN" altLang="en-US" dirty="0"/>
              <a:t>点击“高级设置”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Todesk</a:t>
            </a:r>
            <a:r>
              <a:rPr lang="zh-CN" altLang="en-US" dirty="0"/>
              <a:t>远程桌面配置（已完成）</a:t>
            </a:r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00AC6EA1-E7AC-4DFD-857D-FAE7E735004E}"/>
              </a:ext>
            </a:extLst>
          </p:cNvPr>
          <p:cNvSpPr txBox="1">
            <a:spLocks/>
          </p:cNvSpPr>
          <p:nvPr/>
        </p:nvSpPr>
        <p:spPr bwMode="auto">
          <a:xfrm>
            <a:off x="457200" y="2598936"/>
            <a:ext cx="3682752" cy="3531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zh-CN" altLang="en-US" kern="0" dirty="0"/>
              <a:t>点击“安全设置”，选择仅使用安全密码并修改</a:t>
            </a:r>
            <a:r>
              <a:rPr lang="zh-CN" altLang="en-US" kern="0" dirty="0">
                <a:solidFill>
                  <a:srgbClr val="FF0000"/>
                </a:solidFill>
              </a:rPr>
              <a:t>（前两次实验请统一设置为</a:t>
            </a:r>
            <a:r>
              <a:rPr lang="en-US" altLang="zh-CN" kern="0" dirty="0">
                <a:solidFill>
                  <a:srgbClr val="FF0000"/>
                </a:solidFill>
              </a:rPr>
              <a:t> </a:t>
            </a:r>
            <a:r>
              <a:rPr lang="en-US" altLang="zh-CN" kern="0" dirty="0" err="1">
                <a:solidFill>
                  <a:srgbClr val="FF0000"/>
                </a:solidFill>
              </a:rPr>
              <a:t>shumeipai</a:t>
            </a:r>
            <a:r>
              <a:rPr lang="en-US" altLang="zh-CN" kern="0" dirty="0">
                <a:solidFill>
                  <a:srgbClr val="FF0000"/>
                </a:solidFill>
              </a:rPr>
              <a:t> </a:t>
            </a:r>
            <a:r>
              <a:rPr lang="zh-CN" altLang="en-US" kern="0" dirty="0">
                <a:solidFill>
                  <a:srgbClr val="FF0000"/>
                </a:solidFill>
              </a:rPr>
              <a:t>，后续分组确定后再自行修改密码）</a:t>
            </a:r>
            <a:r>
              <a:rPr lang="zh-CN" altLang="en-US" kern="0" dirty="0"/>
              <a:t>。当其他用户尝试连接至树莓派时，输入设备代码和密码即可，不需要在树莓派上确认连接请求。</a:t>
            </a:r>
            <a:endParaRPr lang="en-US" altLang="zh-CN" kern="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D4AD73A-BAA4-711F-F0AE-34AF3B5AB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080" y="2420888"/>
            <a:ext cx="4316590" cy="293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621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997744"/>
            <a:ext cx="8229600" cy="486251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err="1"/>
              <a:t>ToDesk</a:t>
            </a:r>
            <a:r>
              <a:rPr lang="zh-CN" altLang="en-US" dirty="0"/>
              <a:t>远程桌面连接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确认</a:t>
            </a:r>
            <a:r>
              <a:rPr lang="zh-CN" altLang="en-US" sz="2000" b="1" dirty="0"/>
              <a:t>树莓派</a:t>
            </a:r>
            <a:r>
              <a:rPr lang="zh-CN" altLang="en-US" sz="2000" dirty="0"/>
              <a:t>和</a:t>
            </a:r>
            <a:r>
              <a:rPr lang="zh-CN" altLang="en-US" sz="2000" b="1" dirty="0"/>
              <a:t>自己的电脑</a:t>
            </a:r>
            <a:r>
              <a:rPr lang="zh-CN" altLang="en-US" sz="2000" dirty="0"/>
              <a:t>可以上网并均已安装对应的</a:t>
            </a:r>
            <a:r>
              <a:rPr lang="en-US" altLang="zh-CN" sz="2000" dirty="0" err="1"/>
              <a:t>Todesk</a:t>
            </a:r>
            <a:r>
              <a:rPr lang="zh-CN" altLang="en-US" sz="2000" dirty="0"/>
              <a:t>软件，树莓派上</a:t>
            </a:r>
            <a:r>
              <a:rPr lang="en-US" altLang="zh-CN" sz="2000" dirty="0" err="1"/>
              <a:t>ToDesk</a:t>
            </a:r>
            <a:r>
              <a:rPr lang="zh-CN" altLang="en-US" sz="2000" dirty="0"/>
              <a:t>高级设置</a:t>
            </a:r>
            <a:r>
              <a:rPr lang="en-US" altLang="zh-CN" sz="2000" dirty="0"/>
              <a:t>-</a:t>
            </a:r>
            <a:r>
              <a:rPr lang="zh-CN" altLang="en-US" sz="2000" dirty="0"/>
              <a:t>基本设置中勾选开机自动启动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自己电脑的</a:t>
            </a:r>
            <a:r>
              <a:rPr lang="en-US" altLang="zh-CN" sz="2000" dirty="0" err="1"/>
              <a:t>ToDesk</a:t>
            </a:r>
            <a:r>
              <a:rPr lang="zh-CN" altLang="en-US" sz="2000" dirty="0"/>
              <a:t>输入</a:t>
            </a:r>
            <a:r>
              <a:rPr lang="zh-CN" altLang="en-US" sz="2000" b="1" dirty="0"/>
              <a:t>树莓派中显示的</a:t>
            </a:r>
            <a:r>
              <a:rPr lang="en-US" altLang="zh-CN" sz="2000" dirty="0" err="1"/>
              <a:t>ToDesk</a:t>
            </a:r>
            <a:r>
              <a:rPr lang="zh-CN" altLang="en-US" sz="2000" b="1" dirty="0"/>
              <a:t>设备代码</a:t>
            </a:r>
            <a:r>
              <a:rPr lang="zh-CN" altLang="en-US" sz="2000" dirty="0"/>
              <a:t>，然后输入设置的密码并连接即可远程打开桌面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第一次连接完成后续不需要输入密码即可直接连接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6"/>
                </a:solidFill>
              </a:rPr>
              <a:t>有网即可</a:t>
            </a:r>
            <a:r>
              <a:rPr lang="zh-CN" altLang="en-US" sz="2000" b="1" dirty="0"/>
              <a:t>但同样</a:t>
            </a:r>
            <a:r>
              <a:rPr lang="zh-CN" altLang="en-US" sz="2000" b="1" dirty="0">
                <a:solidFill>
                  <a:srgbClr val="FF0000"/>
                </a:solidFill>
              </a:rPr>
              <a:t>必须有网，且由于走</a:t>
            </a:r>
            <a:r>
              <a:rPr lang="en-US" altLang="zh-CN" sz="2000" b="1" dirty="0">
                <a:solidFill>
                  <a:srgbClr val="FF0000"/>
                </a:solidFill>
              </a:rPr>
              <a:t>Internet</a:t>
            </a:r>
            <a:r>
              <a:rPr lang="zh-CN" altLang="en-US" sz="2000" b="1" dirty="0">
                <a:solidFill>
                  <a:srgbClr val="FF0000"/>
                </a:solidFill>
              </a:rPr>
              <a:t>，连接质量不稳定易掉线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远程桌面</a:t>
            </a:r>
          </a:p>
        </p:txBody>
      </p:sp>
    </p:spTree>
    <p:extLst>
      <p:ext uri="{BB962C8B-B14F-4D97-AF65-F5344CB8AC3E}">
        <p14:creationId xmlns:p14="http://schemas.microsoft.com/office/powerpoint/2010/main" val="7072906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E5181D06-977D-45C7-A767-D10F855B7239}"/>
              </a:ext>
            </a:extLst>
          </p:cNvPr>
          <p:cNvGrpSpPr/>
          <p:nvPr/>
        </p:nvGrpSpPr>
        <p:grpSpPr>
          <a:xfrm>
            <a:off x="1941550" y="3195540"/>
            <a:ext cx="2364233" cy="2878125"/>
            <a:chOff x="839078" y="3300424"/>
            <a:chExt cx="2274301" cy="2768645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64BB4AA-D711-470D-9484-5E4B6D1DE1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51" b="40549"/>
            <a:stretch/>
          </p:blipFill>
          <p:spPr>
            <a:xfrm>
              <a:off x="839078" y="3300424"/>
              <a:ext cx="2274301" cy="2768645"/>
            </a:xfrm>
            <a:prstGeom prst="rect">
              <a:avLst/>
            </a:prstGeom>
          </p:spPr>
        </p:pic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8363816A-164A-4C4D-AFA7-8A18804342DB}"/>
                </a:ext>
              </a:extLst>
            </p:cNvPr>
            <p:cNvSpPr/>
            <p:nvPr/>
          </p:nvSpPr>
          <p:spPr>
            <a:xfrm>
              <a:off x="2411760" y="3789040"/>
              <a:ext cx="648072" cy="21602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CED4E9B5-B6C5-4258-808F-446CB9AAA4EC}"/>
                </a:ext>
              </a:extLst>
            </p:cNvPr>
            <p:cNvSpPr/>
            <p:nvPr/>
          </p:nvSpPr>
          <p:spPr>
            <a:xfrm>
              <a:off x="2195736" y="4606082"/>
              <a:ext cx="648072" cy="21602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内容占位符 1">
            <a:extLst>
              <a:ext uri="{FF2B5EF4-FFF2-40B4-BE49-F238E27FC236}">
                <a16:creationId xmlns:a16="http://schemas.microsoft.com/office/drawing/2014/main" id="{F757808A-1CCE-45D5-9CEA-70B6C007CD7D}"/>
              </a:ext>
            </a:extLst>
          </p:cNvPr>
          <p:cNvSpPr txBox="1">
            <a:spLocks/>
          </p:cNvSpPr>
          <p:nvPr/>
        </p:nvSpPr>
        <p:spPr bwMode="auto">
          <a:xfrm>
            <a:off x="457200" y="1573808"/>
            <a:ext cx="8229600" cy="1612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lnSpc>
                <a:spcPct val="110000"/>
              </a:lnSpc>
            </a:pPr>
            <a:r>
              <a:rPr lang="zh-CN" altLang="en-US" sz="2000" kern="0" dirty="0"/>
              <a:t>开启热点，名称设为</a:t>
            </a:r>
            <a:r>
              <a:rPr lang="zh-CN" altLang="en-US" sz="2000" b="1" kern="0" dirty="0">
                <a:solidFill>
                  <a:srgbClr val="FF0000"/>
                </a:solidFill>
              </a:rPr>
              <a:t>不含中文</a:t>
            </a:r>
            <a:r>
              <a:rPr lang="zh-CN" altLang="en-US" sz="2000" kern="0" dirty="0"/>
              <a:t>的名称，并设置自己喜欢的密码。若可选频段建议设</a:t>
            </a:r>
            <a:r>
              <a:rPr lang="en-US" altLang="zh-CN" sz="2000" kern="0" dirty="0"/>
              <a:t>2.4G</a:t>
            </a:r>
            <a:r>
              <a:rPr lang="zh-CN" altLang="en-US" sz="2000" kern="0" dirty="0"/>
              <a:t>以增大覆盖范围</a:t>
            </a:r>
            <a:endParaRPr lang="en-US" altLang="zh-CN" sz="2000" kern="0" dirty="0"/>
          </a:p>
          <a:p>
            <a:pPr lvl="1">
              <a:lnSpc>
                <a:spcPct val="110000"/>
              </a:lnSpc>
            </a:pPr>
            <a:r>
              <a:rPr lang="zh-CN" altLang="en-US" sz="2000" kern="0" dirty="0"/>
              <a:t>借助显示器将</a:t>
            </a:r>
            <a:r>
              <a:rPr lang="zh-CN" altLang="en-US" sz="2000" b="1" kern="0" dirty="0">
                <a:solidFill>
                  <a:srgbClr val="FF0000"/>
                </a:solidFill>
              </a:rPr>
              <a:t>树莓派连接上你的热点</a:t>
            </a:r>
            <a:r>
              <a:rPr lang="zh-CN" altLang="en-US" sz="2000" kern="0" dirty="0"/>
              <a:t>，手机有流量可上网即可利用远程桌面通过</a:t>
            </a:r>
            <a:r>
              <a:rPr lang="en-US" altLang="zh-CN" sz="2000" kern="0" dirty="0"/>
              <a:t>Internet</a:t>
            </a:r>
            <a:r>
              <a:rPr lang="zh-CN" altLang="en-US" sz="2000" kern="0" dirty="0"/>
              <a:t>远程树莓派</a:t>
            </a:r>
            <a:endParaRPr lang="en-US" altLang="zh-CN" sz="2000" kern="0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61255" y="1089838"/>
            <a:ext cx="8579296" cy="483970"/>
          </a:xfrm>
        </p:spPr>
        <p:txBody>
          <a:bodyPr/>
          <a:lstStyle/>
          <a:p>
            <a:r>
              <a:rPr lang="zh-CN" altLang="en-US" sz="2400" dirty="0"/>
              <a:t>借助手机热点（以</a:t>
            </a:r>
            <a:r>
              <a:rPr lang="en-US" altLang="zh-CN" sz="2400" dirty="0"/>
              <a:t>Android</a:t>
            </a:r>
            <a:r>
              <a:rPr lang="zh-CN" altLang="en-US" sz="2400" dirty="0"/>
              <a:t>手机为例）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手机热点扮演</a:t>
            </a:r>
            <a:r>
              <a:rPr lang="en-US" altLang="zh-CN" dirty="0"/>
              <a:t>WiFi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835B119-89BD-452E-935B-58DD771E6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201" y="3186209"/>
            <a:ext cx="2767429" cy="2878126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5E70177F-D00A-4D7A-BA1B-72CBD0ED011F}"/>
              </a:ext>
            </a:extLst>
          </p:cNvPr>
          <p:cNvSpPr/>
          <p:nvPr/>
        </p:nvSpPr>
        <p:spPr>
          <a:xfrm>
            <a:off x="5220072" y="4005064"/>
            <a:ext cx="100811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8272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AnyDesk</a:t>
            </a:r>
            <a:endParaRPr lang="en-US" altLang="zh-CN" dirty="0"/>
          </a:p>
          <a:p>
            <a:pPr lvl="1"/>
            <a:r>
              <a:rPr lang="en-US" altLang="zh-CN" dirty="0" err="1"/>
              <a:t>AnyDesk</a:t>
            </a:r>
            <a:r>
              <a:rPr lang="zh-CN" altLang="en-US" dirty="0"/>
              <a:t>是一款跨平台可内网传透的商业远程应用程序，其个人使用是免费的，各平台和手机应用商店都可下载。</a:t>
            </a:r>
            <a:endParaRPr lang="en-US" altLang="zh-CN" dirty="0"/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Windows</a:t>
            </a:r>
            <a:r>
              <a:rPr lang="zh-CN" altLang="en-US" dirty="0"/>
              <a:t>上也可以通过</a:t>
            </a:r>
            <a:r>
              <a:rPr lang="en-US" altLang="zh-CN" dirty="0"/>
              <a:t>ftp</a:t>
            </a:r>
            <a:r>
              <a:rPr lang="zh-CN" altLang="en-US" dirty="0"/>
              <a:t>下载</a:t>
            </a:r>
            <a:r>
              <a:rPr lang="en-US" altLang="zh-CN" dirty="0" err="1"/>
              <a:t>AnyDesk</a:t>
            </a:r>
            <a:r>
              <a:rPr lang="zh-CN" altLang="en-US" dirty="0"/>
              <a:t>程序包</a:t>
            </a:r>
            <a:r>
              <a:rPr lang="en-US" altLang="zh-CN" dirty="0"/>
              <a:t>(.exe)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远程桌面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63D81E-4D57-4DF6-8C81-73ADF8325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734"/>
          <a:stretch/>
        </p:blipFill>
        <p:spPr>
          <a:xfrm>
            <a:off x="1311882" y="3292034"/>
            <a:ext cx="6520236" cy="200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111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Raspberry Pi OS </a:t>
            </a:r>
            <a:r>
              <a:rPr lang="zh-CN" altLang="en-US" dirty="0"/>
              <a:t>（</a:t>
            </a:r>
            <a:r>
              <a:rPr lang="zh-CN" altLang="en-US" dirty="0">
                <a:solidFill>
                  <a:srgbClr val="FF0000"/>
                </a:solidFill>
              </a:rPr>
              <a:t>课程推荐</a:t>
            </a:r>
            <a:r>
              <a:rPr lang="zh-CN" altLang="en-US" dirty="0"/>
              <a:t>）</a:t>
            </a:r>
            <a:endParaRPr lang="en-US" altLang="zh-CN" dirty="0"/>
          </a:p>
          <a:p>
            <a:pPr marL="355600" indent="0">
              <a:buFont typeface="Wingdings" panose="05000000000000000000" pitchFamily="2" charset="2"/>
              <a:buNone/>
              <a:defRPr/>
            </a:pPr>
            <a:r>
              <a:rPr lang="zh-CN" altLang="en-US" sz="2400" dirty="0"/>
              <a:t>官方推荐的系统，原名</a:t>
            </a:r>
            <a:r>
              <a:rPr lang="en-US" altLang="zh-CN" sz="2400" dirty="0"/>
              <a:t>Raspbian</a:t>
            </a:r>
            <a:r>
              <a:rPr lang="zh-CN" altLang="en-US" sz="2400" dirty="0"/>
              <a:t>，基于</a:t>
            </a:r>
            <a:r>
              <a:rPr lang="en-US" altLang="zh-CN" sz="2400" dirty="0"/>
              <a:t>Debian</a:t>
            </a:r>
            <a:r>
              <a:rPr lang="zh-CN" altLang="en-US" sz="2400" dirty="0"/>
              <a:t>系统，针对树莓派定制开发的一款</a:t>
            </a:r>
            <a:r>
              <a:rPr lang="en-US" altLang="zh-CN" sz="2400" dirty="0"/>
              <a:t>Linux</a:t>
            </a:r>
            <a:r>
              <a:rPr lang="zh-CN" altLang="en-US" sz="2400" dirty="0"/>
              <a:t>系统</a:t>
            </a:r>
            <a:endParaRPr lang="en-US" altLang="zh-CN" sz="2400" dirty="0"/>
          </a:p>
          <a:p>
            <a:pPr>
              <a:defRPr/>
            </a:pPr>
            <a:r>
              <a:rPr lang="zh-CN" altLang="en-US" dirty="0"/>
              <a:t>更多其他，参考</a:t>
            </a:r>
            <a:r>
              <a:rPr lang="en-US" altLang="zh-CN" dirty="0">
                <a:hlinkClick r:id="rId2"/>
              </a:rPr>
              <a:t>https://www.raspberrypi.org/software/operating-systems/</a:t>
            </a:r>
            <a:endParaRPr lang="en-US" altLang="zh-CN" dirty="0"/>
          </a:p>
        </p:txBody>
      </p:sp>
      <p:sp>
        <p:nvSpPr>
          <p:cNvPr id="1024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树莓派支持的</a:t>
            </a:r>
            <a:r>
              <a:rPr lang="en-US" altLang="zh-CN"/>
              <a:t>OS</a:t>
            </a:r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C83C951-6A0F-4783-9784-F7744465F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971" y="3775292"/>
            <a:ext cx="7446058" cy="235563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005387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000" dirty="0" err="1"/>
              <a:t>AnyDesk</a:t>
            </a:r>
            <a:endParaRPr lang="en-US" altLang="zh-CN" sz="4000" dirty="0"/>
          </a:p>
          <a:p>
            <a:pPr lvl="1">
              <a:lnSpc>
                <a:spcPct val="120000"/>
              </a:lnSpc>
            </a:pPr>
            <a:r>
              <a:rPr lang="zh-CN" altLang="en-US" sz="2900" dirty="0"/>
              <a:t>在树莓派下通过</a:t>
            </a:r>
            <a:r>
              <a:rPr lang="en-US" altLang="zh-CN" sz="2900" dirty="0"/>
              <a:t>ftp</a:t>
            </a:r>
            <a:r>
              <a:rPr lang="zh-CN" altLang="en-US" sz="2900" dirty="0"/>
              <a:t>下载（或网络下载）</a:t>
            </a:r>
            <a:r>
              <a:rPr lang="en-US" altLang="zh-CN" sz="2900" dirty="0" err="1"/>
              <a:t>AnyDesk</a:t>
            </a:r>
            <a:r>
              <a:rPr lang="zh-CN" altLang="en-US" sz="2900" dirty="0"/>
              <a:t>安装包</a:t>
            </a:r>
            <a:r>
              <a:rPr lang="en-US" altLang="zh-CN" sz="2900" dirty="0"/>
              <a:t>(.deb</a:t>
            </a:r>
            <a:r>
              <a:rPr lang="zh-CN" altLang="en-US" sz="2900" dirty="0"/>
              <a:t>文件</a:t>
            </a:r>
            <a:r>
              <a:rPr lang="en-US" altLang="zh-CN" sz="2900" dirty="0"/>
              <a:t>)</a:t>
            </a:r>
            <a:r>
              <a:rPr lang="zh-CN" altLang="en-US" sz="2900" dirty="0"/>
              <a:t>。</a:t>
            </a:r>
            <a:endParaRPr lang="en-US" altLang="zh-CN" sz="2900" dirty="0"/>
          </a:p>
          <a:p>
            <a:pPr lvl="1">
              <a:lnSpc>
                <a:spcPct val="120000"/>
              </a:lnSpc>
            </a:pPr>
            <a:r>
              <a:rPr lang="zh-CN" altLang="en-US" sz="2900" dirty="0"/>
              <a:t>打开终端（快捷键</a:t>
            </a:r>
            <a:r>
              <a:rPr lang="en-US" altLang="zh-CN" sz="2900" dirty="0" err="1"/>
              <a:t>Ctrl+Alt+T</a:t>
            </a:r>
            <a:r>
              <a:rPr lang="zh-CN" altLang="en-US" sz="2900" dirty="0"/>
              <a:t>）</a:t>
            </a:r>
            <a:endParaRPr lang="en-US" altLang="zh-CN" sz="2900" dirty="0"/>
          </a:p>
          <a:p>
            <a:pPr lvl="1">
              <a:lnSpc>
                <a:spcPct val="120000"/>
              </a:lnSpc>
            </a:pPr>
            <a:r>
              <a:rPr lang="en-US" altLang="zh-CN" sz="2900" dirty="0"/>
              <a:t>1. </a:t>
            </a:r>
            <a:r>
              <a:rPr lang="zh-CN" altLang="en-US" sz="2900" dirty="0"/>
              <a:t>使用命令打开安装包所在文件夹，如安装包在桌面</a:t>
            </a:r>
            <a:endParaRPr lang="en-US" altLang="zh-CN" sz="2900" dirty="0"/>
          </a:p>
          <a:p>
            <a:pPr marL="344487" lvl="1" indent="0">
              <a:lnSpc>
                <a:spcPct val="120000"/>
              </a:lnSpc>
              <a:buNone/>
            </a:pPr>
            <a:r>
              <a:rPr lang="en-US" altLang="zh-CN" sz="2900" dirty="0"/>
              <a:t>      cd   ~/Desktop/</a:t>
            </a:r>
          </a:p>
          <a:p>
            <a:pPr lvl="1">
              <a:lnSpc>
                <a:spcPct val="120000"/>
              </a:lnSpc>
            </a:pPr>
            <a:r>
              <a:rPr lang="en-US" altLang="zh-CN" sz="2900" dirty="0"/>
              <a:t>2. </a:t>
            </a:r>
            <a:r>
              <a:rPr lang="zh-CN" altLang="en-US" sz="2900" dirty="0"/>
              <a:t>更新本地源（</a:t>
            </a:r>
            <a:r>
              <a:rPr lang="en-US" altLang="zh-CN" sz="2900" dirty="0" err="1"/>
              <a:t>sudo</a:t>
            </a:r>
            <a:r>
              <a:rPr lang="zh-CN" altLang="en-US" sz="2900" dirty="0"/>
              <a:t>命令可能需要输入密码）</a:t>
            </a:r>
            <a:endParaRPr lang="en-US" altLang="zh-CN" sz="2900" dirty="0"/>
          </a:p>
          <a:p>
            <a:pPr marL="671512" lvl="2" indent="0">
              <a:lnSpc>
                <a:spcPct val="120000"/>
              </a:lnSpc>
              <a:buNone/>
            </a:pPr>
            <a:r>
              <a:rPr lang="en-US" altLang="zh-CN" sz="2900" dirty="0"/>
              <a:t> </a:t>
            </a:r>
            <a:r>
              <a:rPr lang="en-US" altLang="zh-CN" sz="2900" dirty="0" err="1"/>
              <a:t>sudo</a:t>
            </a:r>
            <a:r>
              <a:rPr lang="en-US" altLang="zh-CN" sz="2900" dirty="0"/>
              <a:t>   apt   update</a:t>
            </a:r>
          </a:p>
          <a:p>
            <a:pPr lvl="1">
              <a:lnSpc>
                <a:spcPct val="120000"/>
              </a:lnSpc>
            </a:pPr>
            <a:r>
              <a:rPr lang="en-US" altLang="zh-CN" sz="2900" dirty="0"/>
              <a:t>3. </a:t>
            </a:r>
            <a:r>
              <a:rPr lang="zh-CN" altLang="en-US" sz="2900" dirty="0"/>
              <a:t>使用命令初次安装</a:t>
            </a:r>
            <a:r>
              <a:rPr lang="en-US" altLang="zh-CN" sz="2900" dirty="0" err="1"/>
              <a:t>AnyDesk</a:t>
            </a:r>
            <a:endParaRPr lang="en-US" altLang="zh-CN" sz="2900" dirty="0"/>
          </a:p>
          <a:p>
            <a:pPr marL="715963" lvl="1" indent="-373063">
              <a:lnSpc>
                <a:spcPct val="120000"/>
              </a:lnSpc>
              <a:buNone/>
            </a:pPr>
            <a:r>
              <a:rPr lang="en-US" altLang="zh-CN" sz="2900" dirty="0"/>
              <a:t>      </a:t>
            </a:r>
            <a:r>
              <a:rPr lang="en-US" altLang="zh-CN" sz="2900" dirty="0" err="1"/>
              <a:t>sudo</a:t>
            </a:r>
            <a:r>
              <a:rPr lang="en-US" altLang="zh-CN" sz="2900" dirty="0"/>
              <a:t>   </a:t>
            </a:r>
            <a:r>
              <a:rPr lang="en-US" altLang="zh-CN" sz="2900" dirty="0" err="1"/>
              <a:t>dpkg</a:t>
            </a:r>
            <a:r>
              <a:rPr lang="en-US" altLang="zh-CN" sz="2900" dirty="0"/>
              <a:t>   -</a:t>
            </a:r>
            <a:r>
              <a:rPr lang="en-US" altLang="zh-CN" sz="2900" dirty="0" err="1"/>
              <a:t>i</a:t>
            </a:r>
            <a:r>
              <a:rPr lang="en-US" altLang="zh-CN" sz="2900" dirty="0"/>
              <a:t>   </a:t>
            </a:r>
            <a:r>
              <a:rPr lang="en-US" altLang="zh-CN" sz="2900" dirty="0" err="1"/>
              <a:t>XXX.deb</a:t>
            </a:r>
            <a:r>
              <a:rPr lang="zh-CN" altLang="en-US" sz="2900" dirty="0"/>
              <a:t>（</a:t>
            </a:r>
            <a:r>
              <a:rPr lang="en-US" altLang="zh-CN" sz="2900" dirty="0">
                <a:solidFill>
                  <a:srgbClr val="FF0000"/>
                </a:solidFill>
              </a:rPr>
              <a:t>XXX</a:t>
            </a:r>
            <a:r>
              <a:rPr lang="zh-CN" altLang="en-US" sz="2900" dirty="0">
                <a:solidFill>
                  <a:srgbClr val="FF0000"/>
                </a:solidFill>
              </a:rPr>
              <a:t>替换成实际安装包名字，可用</a:t>
            </a:r>
            <a:r>
              <a:rPr lang="en-US" altLang="zh-CN" sz="2900" dirty="0">
                <a:solidFill>
                  <a:srgbClr val="FF0000"/>
                </a:solidFill>
              </a:rPr>
              <a:t>Tab</a:t>
            </a:r>
            <a:r>
              <a:rPr lang="zh-CN" altLang="en-US" sz="2900" dirty="0">
                <a:solidFill>
                  <a:srgbClr val="FF0000"/>
                </a:solidFill>
              </a:rPr>
              <a:t>键让电脑自动匹配并自动填上</a:t>
            </a:r>
            <a:r>
              <a:rPr lang="zh-CN" altLang="en-US" sz="2900" dirty="0"/>
              <a:t>）</a:t>
            </a:r>
            <a:endParaRPr lang="en-US" altLang="zh-CN" sz="2900" dirty="0"/>
          </a:p>
          <a:p>
            <a:pPr lvl="1">
              <a:lnSpc>
                <a:spcPct val="120000"/>
              </a:lnSpc>
            </a:pPr>
            <a:r>
              <a:rPr lang="en-US" altLang="zh-CN" sz="2900" dirty="0"/>
              <a:t>4. </a:t>
            </a:r>
            <a:r>
              <a:rPr lang="zh-CN" altLang="en-US" sz="2900" dirty="0"/>
              <a:t>补充安装相关依赖</a:t>
            </a:r>
            <a:endParaRPr lang="en-US" altLang="zh-CN" sz="2900" dirty="0"/>
          </a:p>
          <a:p>
            <a:pPr marL="344487" lvl="1" indent="0">
              <a:lnSpc>
                <a:spcPct val="120000"/>
              </a:lnSpc>
              <a:buNone/>
            </a:pPr>
            <a:r>
              <a:rPr lang="en-US" altLang="zh-CN" sz="2900" dirty="0"/>
              <a:t>      </a:t>
            </a:r>
            <a:r>
              <a:rPr lang="en-US" altLang="zh-CN" sz="2900" dirty="0" err="1"/>
              <a:t>sudo</a:t>
            </a:r>
            <a:r>
              <a:rPr lang="en-US" altLang="zh-CN" sz="2900" dirty="0"/>
              <a:t>   apt   --fix-broken   install</a:t>
            </a:r>
          </a:p>
          <a:p>
            <a:pPr lvl="1">
              <a:lnSpc>
                <a:spcPct val="120000"/>
              </a:lnSpc>
            </a:pPr>
            <a:r>
              <a:rPr lang="en-US" altLang="zh-CN" sz="2900" dirty="0"/>
              <a:t>5. </a:t>
            </a:r>
            <a:r>
              <a:rPr lang="zh-CN" altLang="en-US" sz="2900" dirty="0"/>
              <a:t>再重新安装安装包才能安装成功</a:t>
            </a:r>
            <a:endParaRPr lang="en-US" altLang="zh-CN" sz="2900" dirty="0"/>
          </a:p>
          <a:p>
            <a:pPr marL="715963" lvl="1" indent="-373063">
              <a:lnSpc>
                <a:spcPct val="120000"/>
              </a:lnSpc>
              <a:buNone/>
            </a:pPr>
            <a:r>
              <a:rPr lang="en-US" altLang="zh-CN" sz="2900" dirty="0"/>
              <a:t>      </a:t>
            </a:r>
            <a:r>
              <a:rPr lang="en-US" altLang="zh-CN" sz="2900" dirty="0" err="1"/>
              <a:t>sudo</a:t>
            </a:r>
            <a:r>
              <a:rPr lang="en-US" altLang="zh-CN" sz="2900" dirty="0"/>
              <a:t>   </a:t>
            </a:r>
            <a:r>
              <a:rPr lang="en-US" altLang="zh-CN" sz="2900" dirty="0" err="1"/>
              <a:t>dpkg</a:t>
            </a:r>
            <a:r>
              <a:rPr lang="en-US" altLang="zh-CN" sz="2900" dirty="0"/>
              <a:t>   -</a:t>
            </a:r>
            <a:r>
              <a:rPr lang="en-US" altLang="zh-CN" sz="2900" dirty="0" err="1"/>
              <a:t>i</a:t>
            </a:r>
            <a:r>
              <a:rPr lang="en-US" altLang="zh-CN" sz="2900" dirty="0"/>
              <a:t>   </a:t>
            </a:r>
            <a:r>
              <a:rPr lang="en-US" altLang="zh-CN" sz="2900" dirty="0" err="1"/>
              <a:t>XXX.deb</a:t>
            </a:r>
            <a:r>
              <a:rPr lang="zh-CN" altLang="en-US" sz="2900" dirty="0"/>
              <a:t> （</a:t>
            </a:r>
            <a:r>
              <a:rPr lang="en-US" altLang="zh-CN" sz="2900" dirty="0">
                <a:solidFill>
                  <a:srgbClr val="FF0000"/>
                </a:solidFill>
              </a:rPr>
              <a:t>XXX</a:t>
            </a:r>
            <a:r>
              <a:rPr lang="zh-CN" altLang="en-US" sz="2900" dirty="0">
                <a:solidFill>
                  <a:srgbClr val="FF0000"/>
                </a:solidFill>
              </a:rPr>
              <a:t>替换成实际安装包名字，可用</a:t>
            </a:r>
            <a:r>
              <a:rPr lang="en-US" altLang="zh-CN" sz="2900" dirty="0">
                <a:solidFill>
                  <a:srgbClr val="FF0000"/>
                </a:solidFill>
              </a:rPr>
              <a:t>Tab</a:t>
            </a:r>
            <a:r>
              <a:rPr lang="zh-CN" altLang="en-US" sz="2900" dirty="0">
                <a:solidFill>
                  <a:srgbClr val="FF0000"/>
                </a:solidFill>
              </a:rPr>
              <a:t>键让电脑自动匹配并自动填上</a:t>
            </a:r>
            <a:r>
              <a:rPr lang="zh-CN" altLang="en-US" sz="2900" dirty="0"/>
              <a:t>）</a:t>
            </a:r>
            <a:endParaRPr lang="en-US" altLang="zh-CN" sz="2900" dirty="0"/>
          </a:p>
          <a:p>
            <a:pPr marL="344487" lvl="1" indent="0">
              <a:buNone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远程桌面</a:t>
            </a:r>
          </a:p>
        </p:txBody>
      </p:sp>
    </p:spTree>
    <p:extLst>
      <p:ext uri="{BB962C8B-B14F-4D97-AF65-F5344CB8AC3E}">
        <p14:creationId xmlns:p14="http://schemas.microsoft.com/office/powerpoint/2010/main" val="36712796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997744"/>
            <a:ext cx="8229600" cy="4862512"/>
          </a:xfrm>
        </p:spPr>
        <p:txBody>
          <a:bodyPr/>
          <a:lstStyle/>
          <a:p>
            <a:r>
              <a:rPr lang="en-US" altLang="zh-CN" dirty="0" err="1"/>
              <a:t>AnyDesk</a:t>
            </a:r>
            <a:endParaRPr lang="en-US" altLang="zh-CN" dirty="0"/>
          </a:p>
          <a:p>
            <a:pPr lvl="1"/>
            <a:r>
              <a:rPr lang="zh-CN" altLang="en-US" dirty="0"/>
              <a:t>完成安装后，任务栏右上角出现</a:t>
            </a:r>
            <a:r>
              <a:rPr lang="en-US" altLang="zh-CN" dirty="0" err="1"/>
              <a:t>AnyDesk</a:t>
            </a:r>
            <a:r>
              <a:rPr lang="zh-CN" altLang="en-US" dirty="0"/>
              <a:t>图标，单击该图标，出现</a:t>
            </a:r>
            <a:r>
              <a:rPr lang="en-US" altLang="zh-CN" dirty="0" err="1"/>
              <a:t>AnyDesk</a:t>
            </a:r>
            <a:r>
              <a:rPr lang="zh-CN" altLang="en-US" dirty="0"/>
              <a:t>界面 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远程桌面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F9266ED-9421-4391-BDB8-47FFA0F92D61}"/>
              </a:ext>
            </a:extLst>
          </p:cNvPr>
          <p:cNvGrpSpPr/>
          <p:nvPr/>
        </p:nvGrpSpPr>
        <p:grpSpPr>
          <a:xfrm>
            <a:off x="2267744" y="2276872"/>
            <a:ext cx="6120679" cy="3774005"/>
            <a:chOff x="2208919" y="2448730"/>
            <a:chExt cx="6120679" cy="3774005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DADBFA2-D026-4E65-8E74-388D03BCF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8919" y="2448730"/>
              <a:ext cx="4726162" cy="3774005"/>
            </a:xfrm>
            <a:prstGeom prst="rect">
              <a:avLst/>
            </a:prstGeom>
          </p:spPr>
        </p:pic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142AE49D-AC10-4FEC-A173-F25AE3D3E7A3}"/>
                </a:ext>
              </a:extLst>
            </p:cNvPr>
            <p:cNvGrpSpPr/>
            <p:nvPr/>
          </p:nvGrpSpPr>
          <p:grpSpPr>
            <a:xfrm>
              <a:off x="5364089" y="2636912"/>
              <a:ext cx="2965509" cy="1889745"/>
              <a:chOff x="5364089" y="2636912"/>
              <a:chExt cx="2965509" cy="1889745"/>
            </a:xfrm>
          </p:grpSpPr>
          <p:cxnSp>
            <p:nvCxnSpPr>
              <p:cNvPr id="5" name="直接箭头连接符 4">
                <a:extLst>
                  <a:ext uri="{FF2B5EF4-FFF2-40B4-BE49-F238E27FC236}">
                    <a16:creationId xmlns:a16="http://schemas.microsoft.com/office/drawing/2014/main" id="{93FF2017-56DC-4BB4-B0C7-A5CB118A69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12160" y="2636912"/>
                <a:ext cx="864096" cy="39604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" name="直接箭头连接符 5">
                <a:extLst>
                  <a:ext uri="{FF2B5EF4-FFF2-40B4-BE49-F238E27FC236}">
                    <a16:creationId xmlns:a16="http://schemas.microsoft.com/office/drawing/2014/main" id="{2F637A8E-55E8-45DE-8AB1-255060A14163}"/>
                  </a:ext>
                </a:extLst>
              </p:cNvPr>
              <p:cNvCxnSpPr>
                <a:cxnSpLocks/>
                <a:stCxn id="13" idx="1"/>
              </p:cNvCxnSpPr>
              <p:nvPr/>
            </p:nvCxnSpPr>
            <p:spPr>
              <a:xfrm flipH="1">
                <a:off x="5364089" y="3757682"/>
                <a:ext cx="936102" cy="3135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" name="直接箭头连接符 7">
                <a:extLst>
                  <a:ext uri="{FF2B5EF4-FFF2-40B4-BE49-F238E27FC236}">
                    <a16:creationId xmlns:a16="http://schemas.microsoft.com/office/drawing/2014/main" id="{464BE9AD-FC48-4443-9195-AB86312D576C}"/>
                  </a:ext>
                </a:extLst>
              </p:cNvPr>
              <p:cNvCxnSpPr>
                <a:cxnSpLocks/>
                <a:stCxn id="14" idx="1"/>
              </p:cNvCxnSpPr>
              <p:nvPr/>
            </p:nvCxnSpPr>
            <p:spPr>
              <a:xfrm flipH="1" flipV="1">
                <a:off x="5364089" y="3940029"/>
                <a:ext cx="936102" cy="40196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E2C5C2D-0A6E-4215-8A18-E4E91E5CB9C2}"/>
                  </a:ext>
                </a:extLst>
              </p:cNvPr>
              <p:cNvSpPr txBox="1"/>
              <p:nvPr/>
            </p:nvSpPr>
            <p:spPr>
              <a:xfrm>
                <a:off x="6300191" y="3573016"/>
                <a:ext cx="1570993" cy="36933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err="1"/>
                  <a:t>AnyDesk</a:t>
                </a:r>
                <a:r>
                  <a:rPr lang="zh-CN" altLang="en-US" dirty="0"/>
                  <a:t>地址</a:t>
                </a: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8166410-19D8-4871-AEAD-C038AA797022}"/>
                  </a:ext>
                </a:extLst>
              </p:cNvPr>
              <p:cNvSpPr txBox="1"/>
              <p:nvPr/>
            </p:nvSpPr>
            <p:spPr>
              <a:xfrm>
                <a:off x="6300191" y="4157325"/>
                <a:ext cx="2029407" cy="36933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设置自主访问密码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96898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199" y="997744"/>
            <a:ext cx="8229600" cy="4862512"/>
          </a:xfrm>
        </p:spPr>
        <p:txBody>
          <a:bodyPr/>
          <a:lstStyle/>
          <a:p>
            <a:r>
              <a:rPr lang="en-US" altLang="zh-CN" dirty="0" err="1"/>
              <a:t>AnyDesk</a:t>
            </a:r>
            <a:endParaRPr lang="en-US" altLang="zh-CN" dirty="0"/>
          </a:p>
          <a:p>
            <a:pPr lvl="1"/>
            <a:r>
              <a:rPr lang="zh-CN" altLang="en-US" dirty="0"/>
              <a:t>在</a:t>
            </a:r>
            <a:r>
              <a:rPr lang="en-US" altLang="zh-CN" dirty="0" err="1"/>
              <a:t>AnyDesk</a:t>
            </a:r>
            <a:r>
              <a:rPr lang="zh-CN" altLang="en-US" dirty="0"/>
              <a:t>界面上有“</a:t>
            </a:r>
            <a:r>
              <a:rPr lang="en-US" altLang="zh-CN" dirty="0" err="1"/>
              <a:t>AnyDesk</a:t>
            </a:r>
            <a:r>
              <a:rPr lang="zh-CN" altLang="en-US" dirty="0"/>
              <a:t>地址”，需牢记，用于电脑端远程连接。</a:t>
            </a:r>
            <a:endParaRPr lang="en-US" altLang="zh-CN" dirty="0"/>
          </a:p>
          <a:p>
            <a:pPr lvl="1"/>
            <a:r>
              <a:rPr lang="zh-CN" altLang="en-US" dirty="0"/>
              <a:t>点击“</a:t>
            </a:r>
            <a:r>
              <a:rPr lang="en-US" altLang="zh-CN" dirty="0"/>
              <a:t>Unlock Security Settings</a:t>
            </a:r>
            <a:r>
              <a:rPr lang="zh-CN" altLang="en-US" dirty="0"/>
              <a:t>”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远程桌面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F57B183-1CC1-434D-976B-81908460FA79}"/>
              </a:ext>
            </a:extLst>
          </p:cNvPr>
          <p:cNvGrpSpPr/>
          <p:nvPr/>
        </p:nvGrpSpPr>
        <p:grpSpPr>
          <a:xfrm>
            <a:off x="4219330" y="2598936"/>
            <a:ext cx="4813639" cy="3531989"/>
            <a:chOff x="5200705" y="3573016"/>
            <a:chExt cx="3486095" cy="255790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6E7C618-18EB-4911-9563-A7430DF63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00705" y="3573016"/>
              <a:ext cx="3486095" cy="2557909"/>
            </a:xfrm>
            <a:prstGeom prst="rect">
              <a:avLst/>
            </a:prstGeom>
          </p:spPr>
        </p:pic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39853A01-9D3D-4994-A227-99AFD4BB2A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24328" y="4365104"/>
              <a:ext cx="864096" cy="39604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00AC6EA1-E7AC-4DFD-857D-FAE7E735004E}"/>
              </a:ext>
            </a:extLst>
          </p:cNvPr>
          <p:cNvSpPr txBox="1">
            <a:spLocks/>
          </p:cNvSpPr>
          <p:nvPr/>
        </p:nvSpPr>
        <p:spPr bwMode="auto">
          <a:xfrm>
            <a:off x="457200" y="2598936"/>
            <a:ext cx="3898776" cy="3531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zh-CN" altLang="en-US" kern="0" dirty="0"/>
              <a:t>点击“</a:t>
            </a:r>
            <a:r>
              <a:rPr lang="en-US" altLang="zh-CN" kern="0" dirty="0"/>
              <a:t>Set password for unattended access…</a:t>
            </a:r>
            <a:r>
              <a:rPr lang="zh-CN" altLang="en-US" kern="0" dirty="0"/>
              <a:t>”，设置自主连接密码</a:t>
            </a:r>
            <a:r>
              <a:rPr lang="zh-CN" altLang="en-US" kern="0" dirty="0">
                <a:solidFill>
                  <a:srgbClr val="FF0000"/>
                </a:solidFill>
              </a:rPr>
              <a:t>（前两次实验请统一设置为</a:t>
            </a:r>
            <a:r>
              <a:rPr lang="en-US" altLang="zh-CN" kern="0" dirty="0">
                <a:solidFill>
                  <a:srgbClr val="FF0000"/>
                </a:solidFill>
              </a:rPr>
              <a:t> </a:t>
            </a:r>
            <a:r>
              <a:rPr lang="en-US" altLang="zh-CN" kern="0" dirty="0" err="1">
                <a:solidFill>
                  <a:srgbClr val="FF0000"/>
                </a:solidFill>
              </a:rPr>
              <a:t>shumeipai</a:t>
            </a:r>
            <a:r>
              <a:rPr lang="en-US" altLang="zh-CN" kern="0" dirty="0">
                <a:solidFill>
                  <a:srgbClr val="FF0000"/>
                </a:solidFill>
              </a:rPr>
              <a:t> </a:t>
            </a:r>
            <a:r>
              <a:rPr lang="zh-CN" altLang="en-US" kern="0" dirty="0">
                <a:solidFill>
                  <a:srgbClr val="FF0000"/>
                </a:solidFill>
              </a:rPr>
              <a:t>，后续分组确定后再自行修改密码）</a:t>
            </a:r>
            <a:r>
              <a:rPr lang="zh-CN" altLang="en-US" kern="0" dirty="0"/>
              <a:t>。当其他用户尝试连接至树莓派时，输入密码即可，不需要在树莓派上确认连接请求。</a:t>
            </a:r>
            <a:endParaRPr lang="en-US" altLang="zh-CN" kern="0" dirty="0"/>
          </a:p>
        </p:txBody>
      </p:sp>
    </p:spTree>
    <p:extLst>
      <p:ext uri="{BB962C8B-B14F-4D97-AF65-F5344CB8AC3E}">
        <p14:creationId xmlns:p14="http://schemas.microsoft.com/office/powerpoint/2010/main" val="2630010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30432746-33C1-45B9-A76D-D206AB0EABF3}"/>
              </a:ext>
            </a:extLst>
          </p:cNvPr>
          <p:cNvGrpSpPr/>
          <p:nvPr/>
        </p:nvGrpSpPr>
        <p:grpSpPr>
          <a:xfrm>
            <a:off x="5209615" y="1397067"/>
            <a:ext cx="3702516" cy="2253358"/>
            <a:chOff x="5796136" y="1300936"/>
            <a:chExt cx="2729594" cy="1661236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DE0816F-B672-4B73-A058-AC15BFD88BE3}"/>
                </a:ext>
              </a:extLst>
            </p:cNvPr>
            <p:cNvGrpSpPr/>
            <p:nvPr/>
          </p:nvGrpSpPr>
          <p:grpSpPr>
            <a:xfrm>
              <a:off x="5796136" y="1300936"/>
              <a:ext cx="2729594" cy="1661236"/>
              <a:chOff x="5796136" y="1300936"/>
              <a:chExt cx="2729594" cy="1661236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B30B30DE-F975-4BBC-A2F3-843CABD435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96136" y="1300936"/>
                <a:ext cx="2729594" cy="1661236"/>
              </a:xfrm>
              <a:prstGeom prst="rect">
                <a:avLst/>
              </a:prstGeom>
            </p:spPr>
          </p:pic>
          <p:cxnSp>
            <p:nvCxnSpPr>
              <p:cNvPr id="10" name="直接箭头连接符 9">
                <a:extLst>
                  <a:ext uri="{FF2B5EF4-FFF2-40B4-BE49-F238E27FC236}">
                    <a16:creationId xmlns:a16="http://schemas.microsoft.com/office/drawing/2014/main" id="{551B0CC7-F2A2-4F2B-BA15-7D7499B004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71938" y="2313870"/>
                <a:ext cx="864096" cy="39604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877B9F2-8584-4FBD-BA92-9D9B95A10D22}"/>
                </a:ext>
              </a:extLst>
            </p:cNvPr>
            <p:cNvSpPr txBox="1"/>
            <p:nvPr/>
          </p:nvSpPr>
          <p:spPr>
            <a:xfrm>
              <a:off x="5800824" y="2430121"/>
              <a:ext cx="304507" cy="30924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</a:rPr>
                <a:t>1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5712" y="997744"/>
            <a:ext cx="8229600" cy="4862512"/>
          </a:xfrm>
        </p:spPr>
        <p:txBody>
          <a:bodyPr/>
          <a:lstStyle/>
          <a:p>
            <a:r>
              <a:rPr lang="en-US" altLang="zh-CN" dirty="0" err="1"/>
              <a:t>AnyDesk</a:t>
            </a:r>
            <a:endParaRPr lang="en-US" altLang="zh-CN" dirty="0"/>
          </a:p>
          <a:p>
            <a:pPr lvl="1"/>
            <a:r>
              <a:rPr lang="zh-CN" altLang="en-US" dirty="0"/>
              <a:t>输入当前用户密码</a:t>
            </a:r>
            <a:endParaRPr lang="en-US" altLang="zh-CN" dirty="0"/>
          </a:p>
          <a:p>
            <a:pPr lvl="1"/>
            <a:r>
              <a:rPr lang="zh-CN" altLang="en-US" dirty="0"/>
              <a:t>勾上“</a:t>
            </a:r>
            <a:r>
              <a:rPr lang="en-US" altLang="zh-CN" dirty="0"/>
              <a:t>Enable unattended access</a:t>
            </a:r>
            <a:r>
              <a:rPr lang="zh-CN" altLang="en-US" dirty="0"/>
              <a:t>”</a:t>
            </a:r>
            <a:endParaRPr lang="en-US" altLang="zh-CN" dirty="0"/>
          </a:p>
          <a:p>
            <a:pPr lvl="1"/>
            <a:r>
              <a:rPr lang="zh-CN" altLang="en-US" dirty="0"/>
              <a:t>选择“</a:t>
            </a:r>
            <a:r>
              <a:rPr lang="en-US" altLang="zh-CN" dirty="0"/>
              <a:t>Allow always</a:t>
            </a:r>
            <a:r>
              <a:rPr lang="zh-CN" altLang="en-US" dirty="0"/>
              <a:t>”</a:t>
            </a:r>
            <a:endParaRPr lang="en-US" altLang="zh-CN" dirty="0"/>
          </a:p>
          <a:p>
            <a:pPr lvl="1"/>
            <a:r>
              <a:rPr lang="zh-CN" altLang="en-US" dirty="0"/>
              <a:t>设置自主连接密码并确定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远程桌面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877F5587-7AF6-40CF-BFB9-D0FB32A353F1}"/>
              </a:ext>
            </a:extLst>
          </p:cNvPr>
          <p:cNvGrpSpPr/>
          <p:nvPr/>
        </p:nvGrpSpPr>
        <p:grpSpPr>
          <a:xfrm>
            <a:off x="4979182" y="3923326"/>
            <a:ext cx="3932948" cy="1810277"/>
            <a:chOff x="4979182" y="3928351"/>
            <a:chExt cx="3609146" cy="1661236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C17585C-4F95-43C5-8570-1109A38FC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9182" y="3928351"/>
              <a:ext cx="3609146" cy="1661236"/>
            </a:xfrm>
            <a:prstGeom prst="rect">
              <a:avLst/>
            </a:prstGeom>
          </p:spPr>
        </p:pic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5DBB8B83-D4EA-4C57-8293-86908332BE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19659" y="4545124"/>
              <a:ext cx="864096" cy="39604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C11A4D4C-AF39-40E1-9846-F16BC1D8B7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19659" y="4943322"/>
              <a:ext cx="864096" cy="39604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C372ACE9-EB7F-4914-A576-669F20B4ADCB}"/>
              </a:ext>
            </a:extLst>
          </p:cNvPr>
          <p:cNvSpPr txBox="1"/>
          <p:nvPr/>
        </p:nvSpPr>
        <p:spPr>
          <a:xfrm>
            <a:off x="4989540" y="5220255"/>
            <a:ext cx="304507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946821C9-DB66-4627-87C6-6F5D3768F5C0}"/>
              </a:ext>
            </a:extLst>
          </p:cNvPr>
          <p:cNvGrpSpPr/>
          <p:nvPr/>
        </p:nvGrpSpPr>
        <p:grpSpPr>
          <a:xfrm>
            <a:off x="683568" y="3134742"/>
            <a:ext cx="4038516" cy="2998415"/>
            <a:chOff x="939832" y="3325006"/>
            <a:chExt cx="3782252" cy="2808151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02D8AA3D-CBB3-497F-B6CD-79A85EBB1F21}"/>
                </a:ext>
              </a:extLst>
            </p:cNvPr>
            <p:cNvGrpSpPr/>
            <p:nvPr/>
          </p:nvGrpSpPr>
          <p:grpSpPr>
            <a:xfrm>
              <a:off x="939832" y="3325006"/>
              <a:ext cx="3782252" cy="2808151"/>
              <a:chOff x="939832" y="3325006"/>
              <a:chExt cx="3782252" cy="2808151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B5C98DD5-D27E-48F5-BC5B-88CEA4E412EE}"/>
                  </a:ext>
                </a:extLst>
              </p:cNvPr>
              <p:cNvGrpSpPr/>
              <p:nvPr/>
            </p:nvGrpSpPr>
            <p:grpSpPr>
              <a:xfrm>
                <a:off x="939832" y="3325006"/>
                <a:ext cx="3782252" cy="2808151"/>
                <a:chOff x="3436347" y="-62472"/>
                <a:chExt cx="9632597" cy="7151766"/>
              </a:xfrm>
            </p:grpSpPr>
            <p:pic>
              <p:nvPicPr>
                <p:cNvPr id="23" name="图片 22">
                  <a:extLst>
                    <a:ext uri="{FF2B5EF4-FFF2-40B4-BE49-F238E27FC236}">
                      <a16:creationId xmlns:a16="http://schemas.microsoft.com/office/drawing/2014/main" id="{2371E0C9-1750-42B3-937C-EB3E5928E9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436347" y="-62472"/>
                  <a:ext cx="9632597" cy="7151766"/>
                </a:xfrm>
                <a:prstGeom prst="rect">
                  <a:avLst/>
                </a:prstGeom>
              </p:spPr>
            </p:pic>
            <p:pic>
              <p:nvPicPr>
                <p:cNvPr id="24" name="图片 23">
                  <a:extLst>
                    <a:ext uri="{FF2B5EF4-FFF2-40B4-BE49-F238E27FC236}">
                      <a16:creationId xmlns:a16="http://schemas.microsoft.com/office/drawing/2014/main" id="{80DCFBF0-7033-461C-B876-E858F11DE3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41117" t="24093" r="51942" b="70848"/>
                <a:stretch/>
              </p:blipFill>
              <p:spPr>
                <a:xfrm>
                  <a:off x="7403380" y="2099929"/>
                  <a:ext cx="668566" cy="361793"/>
                </a:xfrm>
                <a:prstGeom prst="rect">
                  <a:avLst/>
                </a:prstGeom>
              </p:spPr>
            </p:pic>
            <p:pic>
              <p:nvPicPr>
                <p:cNvPr id="25" name="图片 24">
                  <a:extLst>
                    <a:ext uri="{FF2B5EF4-FFF2-40B4-BE49-F238E27FC236}">
                      <a16:creationId xmlns:a16="http://schemas.microsoft.com/office/drawing/2014/main" id="{85C2F3D0-CC81-48A5-94F1-44CC74E4A4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41196" t="31155" r="51863" b="63786"/>
                <a:stretch/>
              </p:blipFill>
              <p:spPr>
                <a:xfrm>
                  <a:off x="7403380" y="1720372"/>
                  <a:ext cx="668566" cy="361793"/>
                </a:xfrm>
                <a:prstGeom prst="rect">
                  <a:avLst/>
                </a:prstGeom>
              </p:spPr>
            </p:pic>
          </p:grpSp>
          <p:cxnSp>
            <p:nvCxnSpPr>
              <p:cNvPr id="11" name="直接箭头连接符 10">
                <a:extLst>
                  <a:ext uri="{FF2B5EF4-FFF2-40B4-BE49-F238E27FC236}">
                    <a16:creationId xmlns:a16="http://schemas.microsoft.com/office/drawing/2014/main" id="{AFEAE655-82F1-431A-A859-320DD2416F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131840" y="5085184"/>
                <a:ext cx="864096" cy="39604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8A69D2B-D10A-4BE1-820B-345DAB8EFF47}"/>
                  </a:ext>
                </a:extLst>
              </p:cNvPr>
              <p:cNvSpPr txBox="1"/>
              <p:nvPr/>
            </p:nvSpPr>
            <p:spPr>
              <a:xfrm>
                <a:off x="939832" y="5661248"/>
                <a:ext cx="304507" cy="36933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rgbClr val="FF0000"/>
                    </a:solidFill>
                  </a:rPr>
                  <a:t>2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51928280-821E-4ABC-92FE-24F15FF559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39148" y="4167101"/>
              <a:ext cx="864096" cy="39604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07258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997744"/>
            <a:ext cx="8229600" cy="4862512"/>
          </a:xfrm>
        </p:spPr>
        <p:txBody>
          <a:bodyPr/>
          <a:lstStyle/>
          <a:p>
            <a:r>
              <a:rPr lang="zh-CN" altLang="en-US" dirty="0"/>
              <a:t>方法一：通过</a:t>
            </a:r>
            <a:r>
              <a:rPr lang="en-US" altLang="zh-CN" dirty="0" err="1"/>
              <a:t>AnyDesk</a:t>
            </a:r>
            <a:r>
              <a:rPr lang="zh-CN" altLang="en-US" dirty="0"/>
              <a:t>地址远程连接树莓派</a:t>
            </a:r>
            <a:endParaRPr lang="en-US" altLang="zh-CN" dirty="0"/>
          </a:p>
          <a:p>
            <a:pPr lvl="1"/>
            <a:r>
              <a:rPr lang="zh-CN" altLang="en-US" sz="2000" dirty="0"/>
              <a:t>确认</a:t>
            </a:r>
            <a:r>
              <a:rPr lang="zh-CN" altLang="en-US" sz="2000" b="1" dirty="0"/>
              <a:t>树莓派</a:t>
            </a:r>
            <a:r>
              <a:rPr lang="zh-CN" altLang="en-US" sz="2000" dirty="0"/>
              <a:t>和</a:t>
            </a:r>
            <a:r>
              <a:rPr lang="zh-CN" altLang="en-US" sz="2000" b="1" dirty="0"/>
              <a:t>自己的电脑</a:t>
            </a:r>
            <a:r>
              <a:rPr lang="zh-CN" altLang="en-US" sz="2000" dirty="0"/>
              <a:t>可以上网，确认树莓派上</a:t>
            </a:r>
            <a:r>
              <a:rPr lang="en-US" altLang="zh-CN" sz="2000" dirty="0" err="1"/>
              <a:t>AnyDesk</a:t>
            </a:r>
            <a:r>
              <a:rPr lang="zh-CN" altLang="en-US" sz="2000" dirty="0"/>
              <a:t>已经启动并且设置好“无人值守”</a:t>
            </a:r>
            <a:endParaRPr lang="en-US" altLang="zh-CN" sz="2000" dirty="0"/>
          </a:p>
          <a:p>
            <a:pPr lvl="1"/>
            <a:r>
              <a:rPr lang="zh-CN" altLang="en-US" sz="2000" dirty="0"/>
              <a:t>自己电脑的</a:t>
            </a:r>
            <a:r>
              <a:rPr lang="en-US" altLang="zh-CN" sz="2000" dirty="0" err="1"/>
              <a:t>AnyDesk</a:t>
            </a:r>
            <a:r>
              <a:rPr lang="zh-CN" altLang="en-US" sz="2000" dirty="0"/>
              <a:t>输入</a:t>
            </a:r>
            <a:r>
              <a:rPr lang="zh-CN" altLang="en-US" sz="2000" b="1" dirty="0"/>
              <a:t>树莓派的</a:t>
            </a:r>
            <a:r>
              <a:rPr lang="en-US" altLang="zh-CN" sz="2000" b="1" dirty="0" err="1"/>
              <a:t>AnyDesk</a:t>
            </a:r>
            <a:r>
              <a:rPr lang="zh-CN" altLang="en-US" sz="2000" b="1" dirty="0"/>
              <a:t>地址</a:t>
            </a:r>
            <a:r>
              <a:rPr lang="zh-CN" altLang="en-US" sz="2000" dirty="0"/>
              <a:t>，连接即可远程</a:t>
            </a:r>
            <a:endParaRPr lang="en-US" altLang="zh-CN" sz="2000" dirty="0"/>
          </a:p>
          <a:p>
            <a:pPr lvl="1"/>
            <a:r>
              <a:rPr lang="zh-CN" altLang="en-US" sz="2000" b="1" dirty="0">
                <a:solidFill>
                  <a:schemeClr val="accent6"/>
                </a:solidFill>
              </a:rPr>
              <a:t>优点</a:t>
            </a:r>
            <a:r>
              <a:rPr lang="en-US" altLang="zh-CN" sz="2000" b="1" dirty="0">
                <a:solidFill>
                  <a:schemeClr val="accent6"/>
                </a:solidFill>
              </a:rPr>
              <a:t>—</a:t>
            </a:r>
            <a:r>
              <a:rPr lang="zh-CN" altLang="en-US" sz="2000" b="1" dirty="0">
                <a:solidFill>
                  <a:schemeClr val="accent6"/>
                </a:solidFill>
              </a:rPr>
              <a:t>有网即可</a:t>
            </a:r>
            <a:endParaRPr lang="en-US" altLang="zh-CN" sz="2000" b="1" dirty="0">
              <a:solidFill>
                <a:schemeClr val="accent6"/>
              </a:solidFill>
            </a:endParaRPr>
          </a:p>
          <a:p>
            <a:pPr lvl="1"/>
            <a:r>
              <a:rPr lang="zh-CN" altLang="en-US" sz="2000" b="1" dirty="0">
                <a:solidFill>
                  <a:srgbClr val="FF0000"/>
                </a:solidFill>
              </a:rPr>
              <a:t>缺点</a:t>
            </a:r>
            <a:r>
              <a:rPr lang="en-US" altLang="zh-CN" sz="2000" b="1" dirty="0">
                <a:solidFill>
                  <a:srgbClr val="FF0000"/>
                </a:solidFill>
              </a:rPr>
              <a:t>—</a:t>
            </a:r>
            <a:r>
              <a:rPr lang="zh-CN" altLang="en-US" sz="2000" b="1" dirty="0">
                <a:solidFill>
                  <a:srgbClr val="FF0000"/>
                </a:solidFill>
              </a:rPr>
              <a:t>必须有网，且由于走</a:t>
            </a:r>
            <a:r>
              <a:rPr lang="en-US" altLang="zh-CN" sz="2000" b="1" dirty="0">
                <a:solidFill>
                  <a:srgbClr val="FF0000"/>
                </a:solidFill>
              </a:rPr>
              <a:t>Internet</a:t>
            </a:r>
            <a:r>
              <a:rPr lang="zh-CN" altLang="en-US" sz="2000" b="1" dirty="0">
                <a:solidFill>
                  <a:srgbClr val="FF0000"/>
                </a:solidFill>
              </a:rPr>
              <a:t>，连接质量不稳定易掉线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远程桌面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35A4895-85BD-4900-A9B0-9C48387213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95" r="18098"/>
          <a:stretch/>
        </p:blipFill>
        <p:spPr>
          <a:xfrm>
            <a:off x="4172819" y="3312331"/>
            <a:ext cx="4513981" cy="279963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EB8E684-CE7D-48E4-B92E-1327CBB46C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11"/>
          <a:stretch/>
        </p:blipFill>
        <p:spPr>
          <a:xfrm>
            <a:off x="467544" y="3312331"/>
            <a:ext cx="3609749" cy="279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59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997744"/>
            <a:ext cx="8229600" cy="4862512"/>
          </a:xfrm>
        </p:spPr>
        <p:txBody>
          <a:bodyPr/>
          <a:lstStyle/>
          <a:p>
            <a:r>
              <a:rPr lang="zh-CN" altLang="en-US" sz="2400" dirty="0"/>
              <a:t>方法二：通过</a:t>
            </a:r>
            <a:r>
              <a:rPr lang="en-US" altLang="zh-CN" sz="2400" dirty="0"/>
              <a:t>IP</a:t>
            </a:r>
            <a:r>
              <a:rPr lang="zh-CN" altLang="en-US" sz="2400" dirty="0"/>
              <a:t>地址访问桌面</a:t>
            </a:r>
            <a:endParaRPr lang="en-US" altLang="zh-CN" sz="2400" dirty="0"/>
          </a:p>
          <a:p>
            <a:pPr lvl="1"/>
            <a:r>
              <a:rPr lang="zh-CN" altLang="en-US" sz="1800" dirty="0"/>
              <a:t>确认</a:t>
            </a:r>
            <a:r>
              <a:rPr lang="zh-CN" altLang="en-US" sz="1800" b="1" dirty="0"/>
              <a:t>树莓派</a:t>
            </a:r>
            <a:r>
              <a:rPr lang="zh-CN" altLang="en-US" sz="1800" dirty="0"/>
              <a:t>和</a:t>
            </a:r>
            <a:r>
              <a:rPr lang="zh-CN" altLang="en-US" sz="1800" b="1" dirty="0"/>
              <a:t>自己的电脑</a:t>
            </a:r>
            <a:r>
              <a:rPr lang="zh-CN" altLang="en-US" sz="1800" dirty="0"/>
              <a:t>连接在</a:t>
            </a:r>
            <a:r>
              <a:rPr lang="zh-CN" altLang="en-US" sz="1800" b="1" dirty="0"/>
              <a:t>同个</a:t>
            </a:r>
            <a:r>
              <a:rPr lang="en-US" altLang="zh-CN" sz="1800" b="1" dirty="0" err="1"/>
              <a:t>WiFi</a:t>
            </a:r>
            <a:r>
              <a:rPr lang="zh-CN" altLang="en-US" sz="1800" dirty="0"/>
              <a:t>上（处于一个局域网）确认树莓派上远程桌面已经启动并且设置好“无人值守”</a:t>
            </a:r>
            <a:endParaRPr lang="en-US" altLang="zh-CN" sz="1800" dirty="0"/>
          </a:p>
          <a:p>
            <a:pPr lvl="1"/>
            <a:r>
              <a:rPr lang="zh-CN" altLang="en-US" sz="1800" dirty="0"/>
              <a:t>自己电脑的</a:t>
            </a:r>
            <a:r>
              <a:rPr lang="en-US" altLang="zh-CN" sz="1800" dirty="0" err="1"/>
              <a:t>AnyDesk</a:t>
            </a:r>
            <a:r>
              <a:rPr lang="zh-CN" altLang="en-US" sz="1800" dirty="0"/>
              <a:t>输入</a:t>
            </a:r>
            <a:r>
              <a:rPr lang="zh-CN" altLang="en-US" sz="1800" b="1" dirty="0"/>
              <a:t>树莓派的</a:t>
            </a:r>
            <a:r>
              <a:rPr lang="en-US" altLang="zh-CN" sz="1800" b="1" dirty="0"/>
              <a:t>IP</a:t>
            </a:r>
            <a:r>
              <a:rPr lang="zh-CN" altLang="en-US" sz="1800" b="1" dirty="0"/>
              <a:t>地址</a:t>
            </a:r>
            <a:r>
              <a:rPr lang="zh-CN" altLang="en-US" sz="1800" dirty="0"/>
              <a:t>，连接即可远程</a:t>
            </a:r>
            <a:endParaRPr lang="en-US" altLang="zh-CN" sz="1800" dirty="0"/>
          </a:p>
          <a:p>
            <a:pPr lvl="1"/>
            <a:r>
              <a:rPr lang="zh-CN" altLang="en-US" sz="1800" b="1" dirty="0">
                <a:solidFill>
                  <a:schemeClr val="accent6"/>
                </a:solidFill>
              </a:rPr>
              <a:t>优点</a:t>
            </a:r>
            <a:r>
              <a:rPr lang="en-US" altLang="zh-CN" sz="1800" b="1" dirty="0">
                <a:solidFill>
                  <a:schemeClr val="accent6"/>
                </a:solidFill>
              </a:rPr>
              <a:t>—</a:t>
            </a:r>
            <a:r>
              <a:rPr lang="zh-CN" altLang="en-US" sz="1800" b="1" dirty="0">
                <a:solidFill>
                  <a:schemeClr val="accent6"/>
                </a:solidFill>
              </a:rPr>
              <a:t>有热点</a:t>
            </a:r>
            <a:r>
              <a:rPr lang="en-US" altLang="zh-CN" sz="1800" b="1" dirty="0">
                <a:solidFill>
                  <a:schemeClr val="accent6"/>
                </a:solidFill>
              </a:rPr>
              <a:t>/</a:t>
            </a:r>
            <a:r>
              <a:rPr lang="en-US" altLang="zh-CN" sz="1800" b="1" dirty="0" err="1">
                <a:solidFill>
                  <a:schemeClr val="accent6"/>
                </a:solidFill>
              </a:rPr>
              <a:t>WiFi</a:t>
            </a:r>
            <a:r>
              <a:rPr lang="zh-CN" altLang="en-US" sz="1800" b="1" dirty="0">
                <a:solidFill>
                  <a:schemeClr val="accent6"/>
                </a:solidFill>
              </a:rPr>
              <a:t>即可，无需流量，连接质量稳定</a:t>
            </a:r>
            <a:endParaRPr lang="en-US" altLang="zh-CN" sz="1800" dirty="0"/>
          </a:p>
          <a:p>
            <a:pPr lvl="1"/>
            <a:r>
              <a:rPr lang="zh-CN" altLang="en-US" sz="1800" b="1" dirty="0">
                <a:solidFill>
                  <a:srgbClr val="FF0000"/>
                </a:solidFill>
              </a:rPr>
              <a:t>缺点</a:t>
            </a:r>
            <a:r>
              <a:rPr lang="en-US" altLang="zh-CN" sz="1800" b="1" dirty="0">
                <a:solidFill>
                  <a:srgbClr val="FF0000"/>
                </a:solidFill>
              </a:rPr>
              <a:t>—</a:t>
            </a:r>
            <a:r>
              <a:rPr lang="zh-CN" altLang="en-US" sz="1800" b="1" dirty="0">
                <a:solidFill>
                  <a:srgbClr val="FF0000"/>
                </a:solidFill>
              </a:rPr>
              <a:t>必须处于同个热点</a:t>
            </a:r>
            <a:r>
              <a:rPr lang="en-US" altLang="zh-CN" sz="1800" b="1" dirty="0">
                <a:solidFill>
                  <a:srgbClr val="FF0000"/>
                </a:solidFill>
              </a:rPr>
              <a:t>/</a:t>
            </a:r>
            <a:r>
              <a:rPr lang="en-US" altLang="zh-CN" sz="1800" b="1" dirty="0" err="1">
                <a:solidFill>
                  <a:srgbClr val="FF0000"/>
                </a:solidFill>
              </a:rPr>
              <a:t>WiFi</a:t>
            </a:r>
            <a:r>
              <a:rPr lang="zh-CN" altLang="en-US" sz="1800" b="1" dirty="0">
                <a:solidFill>
                  <a:srgbClr val="FF0000"/>
                </a:solidFill>
              </a:rPr>
              <a:t>中，限定使用距离，且</a:t>
            </a:r>
            <a:r>
              <a:rPr lang="en-US" altLang="zh-CN" sz="1800" b="1" dirty="0">
                <a:solidFill>
                  <a:srgbClr val="FF0000"/>
                </a:solidFill>
              </a:rPr>
              <a:t>IP</a:t>
            </a:r>
            <a:r>
              <a:rPr lang="zh-CN" altLang="en-US" sz="1800" b="1" dirty="0">
                <a:solidFill>
                  <a:srgbClr val="FF0000"/>
                </a:solidFill>
              </a:rPr>
              <a:t>可能变化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远程桌面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F2B8F0-7B84-4EAC-BB1B-166B2AE898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95" r="18098"/>
          <a:stretch/>
        </p:blipFill>
        <p:spPr>
          <a:xfrm>
            <a:off x="4172819" y="3312331"/>
            <a:ext cx="4513981" cy="279963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7AA4784-78B3-4C96-A2AA-3309FCD6FB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01" t="1499" r="1"/>
          <a:stretch/>
        </p:blipFill>
        <p:spPr>
          <a:xfrm>
            <a:off x="467544" y="3312332"/>
            <a:ext cx="3558079" cy="279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142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参考资料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5538"/>
            <a:ext cx="8464550" cy="4862512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zh-CN" altLang="en-US" sz="2400" dirty="0"/>
              <a:t>计算机综述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CN" sz="2000" dirty="0"/>
              <a:t>Bryant &amp; </a:t>
            </a:r>
            <a:r>
              <a:rPr lang="en-US" altLang="zh-CN" sz="2000" dirty="0" err="1"/>
              <a:t>O’Hallaron</a:t>
            </a:r>
            <a:r>
              <a:rPr lang="en-US" altLang="zh-CN" sz="2000" dirty="0"/>
              <a:t> </a:t>
            </a:r>
            <a:r>
              <a:rPr lang="zh-CN" altLang="en-US" sz="2000" dirty="0"/>
              <a:t>著</a:t>
            </a:r>
            <a:r>
              <a:rPr lang="en-US" altLang="zh-CN" sz="2000" dirty="0"/>
              <a:t>. </a:t>
            </a:r>
            <a:r>
              <a:rPr lang="zh-CN" altLang="en-US" sz="2000" dirty="0"/>
              <a:t>深入理解计算机系统 </a:t>
            </a:r>
            <a:r>
              <a:rPr lang="en-US" altLang="zh-CN" sz="2000" dirty="0"/>
              <a:t>(</a:t>
            </a:r>
            <a:r>
              <a:rPr lang="zh-CN" altLang="en-US" sz="2000" dirty="0"/>
              <a:t>第二版</a:t>
            </a:r>
            <a:r>
              <a:rPr lang="en-US" altLang="zh-CN" sz="2000" dirty="0"/>
              <a:t>)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altLang="zh-CN" sz="2000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2400" dirty="0"/>
              <a:t>Linux</a:t>
            </a:r>
            <a:r>
              <a:rPr lang="zh-CN" altLang="en-US" sz="2400" dirty="0"/>
              <a:t>操作</a:t>
            </a:r>
            <a:endParaRPr lang="en-US" altLang="zh-CN" sz="2400" dirty="0"/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CN" sz="1800" dirty="0"/>
              <a:t>Linux</a:t>
            </a:r>
            <a:r>
              <a:rPr lang="zh-CN" altLang="en-US" sz="1800" dirty="0"/>
              <a:t>操作指南：</a:t>
            </a:r>
            <a:r>
              <a:rPr lang="en-US" altLang="zh-CN" sz="1800" dirty="0"/>
              <a:t>http://www.runoob.com/linux/linux-tutorial.html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CN" sz="1800" dirty="0" err="1"/>
              <a:t>Git</a:t>
            </a:r>
            <a:r>
              <a:rPr lang="zh-CN" altLang="en-US" sz="1800" dirty="0"/>
              <a:t>版本管理指南：</a:t>
            </a:r>
            <a:r>
              <a:rPr lang="en-US" altLang="zh-CN" sz="1800" dirty="0"/>
              <a:t>http://www.runoob.com/git/git-tutorial.html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altLang="zh-CN" sz="2400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2400" dirty="0"/>
              <a:t>Linux</a:t>
            </a:r>
            <a:r>
              <a:rPr lang="zh-CN" altLang="en-US" sz="2400" dirty="0"/>
              <a:t>编程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CN" sz="1800" dirty="0" err="1"/>
              <a:t>W.Richard</a:t>
            </a:r>
            <a:r>
              <a:rPr lang="en-US" altLang="zh-CN" sz="1800" dirty="0"/>
              <a:t> Stevens </a:t>
            </a:r>
            <a:r>
              <a:rPr lang="zh-CN" altLang="en-US" sz="1800" dirty="0"/>
              <a:t>等著</a:t>
            </a:r>
            <a:r>
              <a:rPr lang="en-US" altLang="zh-CN" sz="1800" dirty="0"/>
              <a:t>. Unix </a:t>
            </a:r>
            <a:r>
              <a:rPr lang="zh-CN" altLang="en-US" sz="1800" dirty="0"/>
              <a:t>环境高级编程</a:t>
            </a:r>
            <a:r>
              <a:rPr lang="en-US" altLang="zh-CN" sz="1800" dirty="0"/>
              <a:t> </a:t>
            </a:r>
            <a:r>
              <a:rPr lang="zh-CN" altLang="en-US" sz="1800" dirty="0"/>
              <a:t>（第三版）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1800" dirty="0"/>
              <a:t>David </a:t>
            </a:r>
            <a:r>
              <a:rPr lang="en-US" altLang="zh-CN" sz="1800" dirty="0" err="1"/>
              <a:t>Tansley</a:t>
            </a:r>
            <a:r>
              <a:rPr lang="zh-CN" altLang="en-US" sz="1800" dirty="0"/>
              <a:t>著</a:t>
            </a:r>
            <a:r>
              <a:rPr lang="en-US" altLang="zh-CN" sz="1800" dirty="0"/>
              <a:t>. LINUX</a:t>
            </a:r>
            <a:r>
              <a:rPr lang="zh-CN" altLang="en-US" sz="1800" dirty="0"/>
              <a:t>与</a:t>
            </a:r>
            <a:r>
              <a:rPr lang="en-US" altLang="zh-CN" sz="1800" dirty="0"/>
              <a:t>UNIX Shell</a:t>
            </a:r>
            <a:r>
              <a:rPr lang="zh-CN" altLang="en-US" sz="1800" dirty="0"/>
              <a:t>编程指南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CN" sz="1800" dirty="0" err="1"/>
              <a:t>W.Richard</a:t>
            </a:r>
            <a:r>
              <a:rPr lang="en-US" altLang="zh-CN" sz="1800" dirty="0"/>
              <a:t> Stevens </a:t>
            </a:r>
            <a:r>
              <a:rPr lang="zh-CN" altLang="en-US" sz="1800" dirty="0"/>
              <a:t>等著，</a:t>
            </a:r>
            <a:r>
              <a:rPr lang="en-US" altLang="zh-CN" sz="1800" dirty="0"/>
              <a:t>《Unix </a:t>
            </a:r>
            <a:r>
              <a:rPr lang="zh-CN" altLang="en-US" sz="1800" dirty="0"/>
              <a:t>网络编程</a:t>
            </a:r>
            <a:r>
              <a:rPr lang="en-US" altLang="zh-CN" sz="1800" dirty="0"/>
              <a:t>》</a:t>
            </a:r>
            <a:r>
              <a:rPr lang="zh-CN" altLang="en-US" sz="1800" dirty="0"/>
              <a:t>（第三版）</a:t>
            </a:r>
            <a:endParaRPr lang="en-US" altLang="zh-CN" sz="1800" dirty="0"/>
          </a:p>
          <a:p>
            <a:pPr eaLnBrk="1" hangingPunct="1">
              <a:lnSpc>
                <a:spcPct val="90000"/>
              </a:lnSpc>
              <a:defRPr/>
            </a:pPr>
            <a:endParaRPr lang="en-US" altLang="zh-CN" sz="2000" dirty="0"/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2000" dirty="0"/>
              <a:t>微信公众号</a:t>
            </a:r>
            <a:endParaRPr lang="en-US" altLang="zh-CN" sz="2000" dirty="0"/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CN" sz="1800" dirty="0"/>
              <a:t>Linux</a:t>
            </a:r>
            <a:r>
              <a:rPr lang="zh-CN" altLang="en-US" sz="1800" dirty="0"/>
              <a:t>中国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altLang="zh-CN" sz="2000" dirty="0"/>
          </a:p>
          <a:p>
            <a:pPr>
              <a:defRPr/>
            </a:pPr>
            <a:endParaRPr lang="zh-CN" altLang="en-US" sz="2000" dirty="0"/>
          </a:p>
          <a:p>
            <a:pPr>
              <a:defRPr/>
            </a:pPr>
            <a:endParaRPr lang="zh-CN" altLang="en-US" sz="2000" dirty="0"/>
          </a:p>
          <a:p>
            <a:pPr>
              <a:defRPr/>
            </a:pPr>
            <a:endParaRPr lang="zh-CN" altLang="en-US" sz="20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zh-CN" altLang="en-US" sz="2000" dirty="0">
              <a:sym typeface="+mn-ea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zh-CN" altLang="en-US" sz="20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sz="2000" dirty="0"/>
              <a:t>  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家庭作业</a:t>
            </a:r>
            <a:endParaRPr lang="en-US" altLang="zh-CN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安装一个</a:t>
            </a:r>
            <a:r>
              <a:rPr lang="en-US" altLang="zh-CN" dirty="0"/>
              <a:t>Linux</a:t>
            </a:r>
            <a:r>
              <a:rPr lang="zh-CN" altLang="en-US" dirty="0"/>
              <a:t>替代桌面使用（</a:t>
            </a:r>
            <a:r>
              <a:rPr lang="en-US" altLang="zh-CN" dirty="0"/>
              <a:t>Ubuntu/</a:t>
            </a:r>
            <a:r>
              <a:rPr lang="en-US" altLang="zh-CN" dirty="0" err="1"/>
              <a:t>Debian</a:t>
            </a:r>
            <a:r>
              <a:rPr lang="zh-CN" altLang="en-US" dirty="0"/>
              <a:t>）</a:t>
            </a:r>
          </a:p>
          <a:p>
            <a:pPr lvl="1" eaLnBrk="1" hangingPunct="1"/>
            <a:r>
              <a:rPr lang="zh-CN" altLang="en-US" dirty="0"/>
              <a:t>方法一：安装</a:t>
            </a:r>
            <a:r>
              <a:rPr lang="en-US" altLang="zh-CN" dirty="0"/>
              <a:t>VMware Workstation Player </a:t>
            </a:r>
            <a:r>
              <a:rPr lang="zh-CN" altLang="en-US" dirty="0"/>
              <a:t>中文版 （推荐方法）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方法二：</a:t>
            </a:r>
            <a:r>
              <a:rPr lang="en-US" altLang="zh-CN" dirty="0"/>
              <a:t>Windows</a:t>
            </a:r>
            <a:r>
              <a:rPr lang="zh-CN" altLang="en-US" dirty="0"/>
              <a:t>系统可以安装</a:t>
            </a:r>
            <a:r>
              <a:rPr lang="en-US" altLang="zh-CN" dirty="0"/>
              <a:t>WSL2</a:t>
            </a:r>
            <a:endParaRPr lang="zh-CN" altLang="en-US" dirty="0"/>
          </a:p>
          <a:p>
            <a:pPr lvl="1" eaLnBrk="1" hangingPunct="1"/>
            <a:r>
              <a:rPr lang="zh-CN" altLang="en-US"/>
              <a:t>方法三：</a:t>
            </a:r>
            <a:r>
              <a:rPr lang="zh-CN" altLang="en-US" dirty="0"/>
              <a:t>直接安装在物理分区上，双系统</a:t>
            </a:r>
            <a:r>
              <a:rPr lang="zh-CN" altLang="en-US" dirty="0">
                <a:solidFill>
                  <a:schemeClr val="accent2"/>
                </a:solidFill>
              </a:rPr>
              <a:t>（一定要看清楚分区）</a:t>
            </a:r>
            <a:endParaRPr lang="en-US" altLang="zh-CN" dirty="0">
              <a:solidFill>
                <a:schemeClr val="accent2"/>
              </a:solidFill>
            </a:endParaRPr>
          </a:p>
          <a:p>
            <a:pPr lvl="1" eaLnBrk="1" hangingPunct="1"/>
            <a:endParaRPr lang="en-US" altLang="zh-CN" dirty="0"/>
          </a:p>
          <a:p>
            <a:pPr algn="just" eaLnBrk="1" hangingPunct="1"/>
            <a:r>
              <a:rPr lang="zh-CN" altLang="en-US" dirty="0"/>
              <a:t>教育网开源软件源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200" dirty="0">
                <a:solidFill>
                  <a:schemeClr val="accent2"/>
                </a:solidFill>
              </a:rPr>
              <a:t>	</a:t>
            </a:r>
            <a:r>
              <a:rPr lang="en-US" altLang="zh-CN" sz="2200" dirty="0"/>
              <a:t>http://mirrors.ustc.edu.cn/  </a:t>
            </a:r>
            <a:r>
              <a:rPr lang="zh-CN" altLang="en-US" sz="2200" dirty="0"/>
              <a:t>含</a:t>
            </a:r>
            <a:r>
              <a:rPr lang="en-US" altLang="zh-CN" sz="2200" dirty="0"/>
              <a:t>Ubuntu</a:t>
            </a:r>
            <a:r>
              <a:rPr lang="zh-CN" altLang="en-US" sz="2200" dirty="0"/>
              <a:t>镜像</a:t>
            </a:r>
            <a:endParaRPr lang="en-US" altLang="zh-CN" sz="2200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sz="22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内容占位符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本课件由以下同学协助编写</a:t>
            </a:r>
            <a:endParaRPr lang="en-US" altLang="zh-CN" dirty="0"/>
          </a:p>
          <a:p>
            <a:pPr lvl="1"/>
            <a:r>
              <a:rPr lang="zh-CN" altLang="en-US" dirty="0"/>
              <a:t>黄奇伟 </a:t>
            </a:r>
            <a:r>
              <a:rPr lang="en-US" altLang="zh-CN" dirty="0"/>
              <a:t>(16210720028)</a:t>
            </a:r>
          </a:p>
          <a:p>
            <a:pPr lvl="1"/>
            <a:r>
              <a:rPr lang="zh-CN" altLang="en-US" dirty="0"/>
              <a:t>袁渊源 </a:t>
            </a:r>
            <a:r>
              <a:rPr lang="en-US" altLang="zh-CN" dirty="0"/>
              <a:t>(16307130267)</a:t>
            </a:r>
          </a:p>
          <a:p>
            <a:pPr lvl="1"/>
            <a:r>
              <a:rPr lang="zh-CN" altLang="en-US" dirty="0"/>
              <a:t>夏潇 </a:t>
            </a:r>
            <a:r>
              <a:rPr lang="en-US" altLang="zh-CN" dirty="0"/>
              <a:t>(16300720052)</a:t>
            </a:r>
          </a:p>
          <a:p>
            <a:pPr lvl="1"/>
            <a:r>
              <a:rPr lang="zh-CN" altLang="en-US" dirty="0"/>
              <a:t>田耀光 </a:t>
            </a:r>
            <a:r>
              <a:rPr lang="en-US" altLang="zh-CN" dirty="0"/>
              <a:t>(16300720044)</a:t>
            </a:r>
          </a:p>
          <a:p>
            <a:pPr lvl="1"/>
            <a:r>
              <a:rPr lang="zh-CN" altLang="en-US" dirty="0"/>
              <a:t>蒋凯帆 </a:t>
            </a:r>
            <a:r>
              <a:rPr lang="en-US" altLang="zh-CN" dirty="0"/>
              <a:t>(16300720051)</a:t>
            </a:r>
          </a:p>
          <a:p>
            <a:pPr lvl="1"/>
            <a:r>
              <a:rPr lang="zh-CN" altLang="en-US" dirty="0"/>
              <a:t>陈敏</a:t>
            </a:r>
            <a:r>
              <a:rPr lang="en-US" altLang="zh-CN" dirty="0"/>
              <a:t>(19210720183)</a:t>
            </a:r>
          </a:p>
          <a:p>
            <a:pPr lvl="1"/>
            <a:r>
              <a:rPr lang="zh-CN" altLang="en-US" dirty="0"/>
              <a:t>骆一铭</a:t>
            </a:r>
            <a:r>
              <a:rPr lang="en-US" altLang="zh-CN" dirty="0"/>
              <a:t>(22210720188)</a:t>
            </a:r>
          </a:p>
          <a:p>
            <a:pPr lvl="1"/>
            <a:r>
              <a:rPr lang="zh-CN" altLang="en-US" dirty="0"/>
              <a:t>黎林</a:t>
            </a:r>
            <a:r>
              <a:rPr lang="en-US" altLang="zh-CN" dirty="0"/>
              <a:t>(22210720160)</a:t>
            </a:r>
          </a:p>
          <a:p>
            <a:pPr lvl="1"/>
            <a:endParaRPr lang="zh-CN" altLang="en-US" dirty="0"/>
          </a:p>
        </p:txBody>
      </p:sp>
      <p:sp>
        <p:nvSpPr>
          <p:cNvPr id="34819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致谢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什么是</a:t>
            </a:r>
            <a:r>
              <a:rPr lang="en-US" altLang="zh-CN"/>
              <a:t>Linux</a:t>
            </a:r>
            <a:r>
              <a:rPr lang="zh-CN" altLang="en-US"/>
              <a:t>？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341438"/>
            <a:ext cx="5338763" cy="4679950"/>
          </a:xfrm>
        </p:spPr>
        <p:txBody>
          <a:bodyPr/>
          <a:lstStyle/>
          <a:p>
            <a:pPr eaLnBrk="1" hangingPunct="1"/>
            <a:r>
              <a:rPr lang="en-US" altLang="zh-CN" sz="2200"/>
              <a:t>Linux</a:t>
            </a:r>
            <a:r>
              <a:rPr lang="zh-CN" altLang="en-US" sz="2200"/>
              <a:t>与</a:t>
            </a:r>
            <a:r>
              <a:rPr lang="en-US" altLang="zh-CN" sz="2200"/>
              <a:t>Linus</a:t>
            </a:r>
          </a:p>
          <a:p>
            <a:pPr lvl="1" eaLnBrk="1" hangingPunct="1"/>
            <a:r>
              <a:rPr lang="en-US" altLang="zh-CN" sz="2000"/>
              <a:t>1991</a:t>
            </a:r>
            <a:r>
              <a:rPr lang="zh-CN" altLang="en-US" sz="2000"/>
              <a:t>，芬兰赫尔辛基大学</a:t>
            </a:r>
          </a:p>
          <a:p>
            <a:pPr lvl="1" eaLnBrk="1" hangingPunct="1"/>
            <a:r>
              <a:rPr lang="en-US" altLang="zh-CN" sz="2000"/>
              <a:t>Unix-like, POSIX-compliant</a:t>
            </a:r>
          </a:p>
          <a:p>
            <a:pPr lvl="1" eaLnBrk="1" hangingPunct="1"/>
            <a:r>
              <a:rPr lang="en-US" altLang="zh-CN" sz="2000"/>
              <a:t>Linux kernel/distribution</a:t>
            </a:r>
          </a:p>
          <a:p>
            <a:pPr eaLnBrk="1" hangingPunct="1"/>
            <a:r>
              <a:rPr lang="en-US" altLang="zh-CN" sz="2200"/>
              <a:t>License</a:t>
            </a:r>
          </a:p>
          <a:p>
            <a:pPr lvl="1" eaLnBrk="1" hangingPunct="1"/>
            <a:r>
              <a:rPr lang="en-US" altLang="zh-CN" sz="2000"/>
              <a:t>GNU General Public License (GPL)</a:t>
            </a:r>
          </a:p>
          <a:p>
            <a:pPr eaLnBrk="1" hangingPunct="1"/>
            <a:r>
              <a:rPr lang="zh-CN" altLang="en-US" sz="2200"/>
              <a:t>常见应用</a:t>
            </a:r>
          </a:p>
          <a:p>
            <a:pPr lvl="1" eaLnBrk="1" hangingPunct="1"/>
            <a:r>
              <a:rPr lang="zh-CN" altLang="en-US" sz="2000"/>
              <a:t>桌面：</a:t>
            </a:r>
            <a:r>
              <a:rPr lang="en-US" altLang="zh-CN" sz="2000"/>
              <a:t>GNOME, KDE</a:t>
            </a:r>
          </a:p>
          <a:p>
            <a:pPr lvl="1" eaLnBrk="1" hangingPunct="1"/>
            <a:r>
              <a:rPr lang="en-US" altLang="zh-CN" sz="2000"/>
              <a:t>LAMP</a:t>
            </a:r>
          </a:p>
          <a:p>
            <a:pPr lvl="1" eaLnBrk="1" hangingPunct="1"/>
            <a:r>
              <a:rPr lang="en-US" altLang="zh-CN" sz="2000"/>
              <a:t>Sony PS3</a:t>
            </a:r>
          </a:p>
          <a:p>
            <a:pPr lvl="1" eaLnBrk="1" hangingPunct="1"/>
            <a:r>
              <a:rPr lang="en-US" altLang="zh-CN" sz="2000"/>
              <a:t>TiVo PVR</a:t>
            </a:r>
          </a:p>
          <a:p>
            <a:pPr lvl="1" eaLnBrk="1" hangingPunct="1"/>
            <a:r>
              <a:rPr lang="zh-CN" altLang="en-US" sz="2000"/>
              <a:t>防火墙，路由器</a:t>
            </a:r>
          </a:p>
        </p:txBody>
      </p:sp>
      <p:pic>
        <p:nvPicPr>
          <p:cNvPr id="11268" name="Picture 5" descr="Linus_Torvalds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11863" y="2071688"/>
            <a:ext cx="2395537" cy="3941762"/>
          </a:xfrm>
          <a:noFill/>
        </p:spPr>
      </p:pic>
      <p:pic>
        <p:nvPicPr>
          <p:cNvPr id="11269" name="Picture 6" descr="Tu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476250"/>
            <a:ext cx="1457325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硬件配备</a:t>
            </a:r>
            <a:endParaRPr lang="en-US" altLang="zh-CN" dirty="0"/>
          </a:p>
          <a:p>
            <a:pPr lvl="1"/>
            <a:r>
              <a:rPr lang="zh-CN" altLang="en-US" dirty="0"/>
              <a:t>树莓派</a:t>
            </a:r>
            <a:r>
              <a:rPr lang="en-US" altLang="zh-CN" dirty="0"/>
              <a:t>4B</a:t>
            </a:r>
            <a:r>
              <a:rPr lang="zh-CN" altLang="en-US" dirty="0"/>
              <a:t> </a:t>
            </a:r>
            <a:r>
              <a:rPr lang="en-US" altLang="zh-CN" dirty="0"/>
              <a:t>(4GB</a:t>
            </a:r>
            <a:r>
              <a:rPr lang="zh-CN" altLang="en-US"/>
              <a:t>内存版本</a:t>
            </a:r>
            <a:r>
              <a:rPr lang="en-US" altLang="zh-CN"/>
              <a:t>)</a:t>
            </a:r>
            <a:endParaRPr lang="en-US" altLang="zh-CN" dirty="0"/>
          </a:p>
          <a:p>
            <a:pPr lvl="1"/>
            <a:r>
              <a:rPr lang="en-US" altLang="zh-CN" dirty="0"/>
              <a:t>MicroSD</a:t>
            </a:r>
            <a:r>
              <a:rPr lang="zh-CN" altLang="en-US" dirty="0"/>
              <a:t>卡（至少</a:t>
            </a:r>
            <a:r>
              <a:rPr lang="en-US" altLang="zh-CN" dirty="0"/>
              <a:t>8G</a:t>
            </a:r>
            <a:r>
              <a:rPr lang="zh-CN" altLang="en-US" dirty="0"/>
              <a:t>，推荐</a:t>
            </a:r>
            <a:r>
              <a:rPr lang="en-US" altLang="zh-CN" dirty="0"/>
              <a:t>class10</a:t>
            </a:r>
            <a:r>
              <a:rPr lang="zh-CN" altLang="en-US" dirty="0"/>
              <a:t>）</a:t>
            </a:r>
          </a:p>
          <a:p>
            <a:pPr lvl="1"/>
            <a:r>
              <a:rPr lang="en-US" altLang="zh-CN" dirty="0"/>
              <a:t>DC5V 2A</a:t>
            </a:r>
            <a:r>
              <a:rPr lang="zh-CN" altLang="en-US" dirty="0"/>
              <a:t>电源适配器</a:t>
            </a:r>
            <a:endParaRPr lang="en-US" altLang="zh-CN" dirty="0"/>
          </a:p>
          <a:p>
            <a:pPr lvl="1"/>
            <a:r>
              <a:rPr lang="en-US" altLang="zh-CN" dirty="0"/>
              <a:t>USB Type C</a:t>
            </a:r>
            <a:r>
              <a:rPr lang="zh-CN" altLang="en-US" dirty="0"/>
              <a:t>电源线</a:t>
            </a:r>
            <a:endParaRPr lang="en-US" altLang="zh-CN" dirty="0"/>
          </a:p>
          <a:p>
            <a:pPr lvl="1"/>
            <a:r>
              <a:rPr lang="zh-CN" altLang="en-US" dirty="0"/>
              <a:t>读卡器</a:t>
            </a:r>
            <a:endParaRPr lang="en-US" altLang="zh-CN" dirty="0"/>
          </a:p>
          <a:p>
            <a:pPr lvl="1"/>
            <a:r>
              <a:rPr lang="en-US" altLang="zh-CN" dirty="0"/>
              <a:t>Micro-HDMI</a:t>
            </a:r>
            <a:r>
              <a:rPr lang="zh-CN" altLang="en-US" dirty="0"/>
              <a:t>转</a:t>
            </a:r>
            <a:r>
              <a:rPr lang="en-US" altLang="zh-CN" dirty="0"/>
              <a:t>VGA</a:t>
            </a:r>
            <a:r>
              <a:rPr lang="zh-CN" altLang="en-US" dirty="0"/>
              <a:t>接头</a:t>
            </a:r>
            <a:endParaRPr lang="en-US" altLang="zh-CN" dirty="0"/>
          </a:p>
          <a:p>
            <a:pPr lvl="1"/>
            <a:r>
              <a:rPr lang="en-US" altLang="zh-CN" dirty="0"/>
              <a:t>USB</a:t>
            </a:r>
            <a:r>
              <a:rPr lang="zh-CN" altLang="en-US" dirty="0"/>
              <a:t>键盘鼠标</a:t>
            </a:r>
            <a:endParaRPr lang="en-US" altLang="zh-CN" dirty="0"/>
          </a:p>
          <a:p>
            <a:pPr lvl="1"/>
            <a:r>
              <a:rPr lang="zh-CN" altLang="en-US" dirty="0"/>
              <a:t>显示屏</a:t>
            </a:r>
            <a:endParaRPr lang="en-US" altLang="zh-CN" dirty="0"/>
          </a:p>
          <a:p>
            <a:pPr lvl="1"/>
            <a:r>
              <a:rPr lang="zh-CN" altLang="en-US" dirty="0"/>
              <a:t>含初始系统的</a:t>
            </a:r>
            <a:r>
              <a:rPr lang="en-US" altLang="zh-CN" dirty="0"/>
              <a:t>SD</a:t>
            </a:r>
            <a:r>
              <a:rPr lang="zh-CN" altLang="en-US" dirty="0"/>
              <a:t>卡</a:t>
            </a:r>
            <a:endParaRPr lang="en-US" altLang="zh-CN" dirty="0"/>
          </a:p>
        </p:txBody>
      </p:sp>
      <p:sp>
        <p:nvSpPr>
          <p:cNvPr id="1638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树莓派硬件套装</a:t>
            </a:r>
          </a:p>
        </p:txBody>
      </p:sp>
      <p:pic>
        <p:nvPicPr>
          <p:cNvPr id="16388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2636838"/>
            <a:ext cx="2490788" cy="243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连接树莓派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24D29B-B20A-4921-81D6-85759AB26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99350" y="2493338"/>
            <a:ext cx="3240360" cy="2087349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AC29F734-84F8-4239-8F26-C5373E4BA82B}"/>
              </a:ext>
            </a:extLst>
          </p:cNvPr>
          <p:cNvGrpSpPr/>
          <p:nvPr/>
        </p:nvGrpSpPr>
        <p:grpSpPr>
          <a:xfrm>
            <a:off x="3905705" y="1340768"/>
            <a:ext cx="864096" cy="576064"/>
            <a:chOff x="3905705" y="1246312"/>
            <a:chExt cx="864096" cy="670520"/>
          </a:xfrm>
        </p:grpSpPr>
        <p:sp>
          <p:nvSpPr>
            <p:cNvPr id="6" name="箭头: 下 5">
              <a:extLst>
                <a:ext uri="{FF2B5EF4-FFF2-40B4-BE49-F238E27FC236}">
                  <a16:creationId xmlns:a16="http://schemas.microsoft.com/office/drawing/2014/main" id="{05F7F877-15A3-429B-B517-4D7477758609}"/>
                </a:ext>
              </a:extLst>
            </p:cNvPr>
            <p:cNvSpPr/>
            <p:nvPr/>
          </p:nvSpPr>
          <p:spPr>
            <a:xfrm>
              <a:off x="4247522" y="1628800"/>
              <a:ext cx="180462" cy="288032"/>
            </a:xfrm>
            <a:prstGeom prst="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A6C4202A-EC66-4E8A-9926-C7463B6C5C1B}"/>
                </a:ext>
              </a:extLst>
            </p:cNvPr>
            <p:cNvSpPr/>
            <p:nvPr/>
          </p:nvSpPr>
          <p:spPr>
            <a:xfrm>
              <a:off x="3905705" y="1246312"/>
              <a:ext cx="864096" cy="360040"/>
            </a:xfrm>
            <a:prstGeom prst="round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</a:rPr>
                <a:t>Micro SD</a:t>
              </a:r>
              <a:endParaRPr lang="zh-CN" altLang="en-US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6D305BC-F228-4CE9-B394-042E7125D8D3}"/>
              </a:ext>
            </a:extLst>
          </p:cNvPr>
          <p:cNvGrpSpPr/>
          <p:nvPr/>
        </p:nvGrpSpPr>
        <p:grpSpPr>
          <a:xfrm rot="10800000">
            <a:off x="3275856" y="5157193"/>
            <a:ext cx="1152130" cy="648072"/>
            <a:chOff x="3761689" y="1162496"/>
            <a:chExt cx="1152130" cy="754335"/>
          </a:xfrm>
        </p:grpSpPr>
        <p:sp>
          <p:nvSpPr>
            <p:cNvPr id="12" name="箭头: 下 11">
              <a:extLst>
                <a:ext uri="{FF2B5EF4-FFF2-40B4-BE49-F238E27FC236}">
                  <a16:creationId xmlns:a16="http://schemas.microsoft.com/office/drawing/2014/main" id="{CBF51CE5-2F6D-4623-99E1-AD2691C28A79}"/>
                </a:ext>
              </a:extLst>
            </p:cNvPr>
            <p:cNvSpPr/>
            <p:nvPr/>
          </p:nvSpPr>
          <p:spPr>
            <a:xfrm>
              <a:off x="4247523" y="1628799"/>
              <a:ext cx="180462" cy="288032"/>
            </a:xfrm>
            <a:prstGeom prst="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4398E1A3-16B7-4E0F-88A3-D533691354F7}"/>
                </a:ext>
              </a:extLst>
            </p:cNvPr>
            <p:cNvSpPr/>
            <p:nvPr/>
          </p:nvSpPr>
          <p:spPr>
            <a:xfrm rot="10800000">
              <a:off x="3761689" y="1162496"/>
              <a:ext cx="1152130" cy="443855"/>
            </a:xfrm>
            <a:prstGeom prst="round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</a:rPr>
                <a:t>USB Type A</a:t>
              </a:r>
            </a:p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鼠标、键盘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1F2A858-63FF-4364-9648-E7F8EE97A687}"/>
              </a:ext>
            </a:extLst>
          </p:cNvPr>
          <p:cNvGrpSpPr/>
          <p:nvPr/>
        </p:nvGrpSpPr>
        <p:grpSpPr>
          <a:xfrm rot="10800000">
            <a:off x="4572000" y="5157193"/>
            <a:ext cx="954328" cy="642836"/>
            <a:chOff x="3815474" y="1162496"/>
            <a:chExt cx="954328" cy="748240"/>
          </a:xfrm>
        </p:grpSpPr>
        <p:sp>
          <p:nvSpPr>
            <p:cNvPr id="15" name="箭头: 下 14">
              <a:extLst>
                <a:ext uri="{FF2B5EF4-FFF2-40B4-BE49-F238E27FC236}">
                  <a16:creationId xmlns:a16="http://schemas.microsoft.com/office/drawing/2014/main" id="{4F42674C-0A12-4AF2-9B36-88BB1B18A05F}"/>
                </a:ext>
              </a:extLst>
            </p:cNvPr>
            <p:cNvSpPr/>
            <p:nvPr/>
          </p:nvSpPr>
          <p:spPr>
            <a:xfrm>
              <a:off x="4202407" y="1622704"/>
              <a:ext cx="180462" cy="288032"/>
            </a:xfrm>
            <a:prstGeom prst="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C2F4B9B2-02CD-4057-8EE4-04215A2B241A}"/>
                </a:ext>
              </a:extLst>
            </p:cNvPr>
            <p:cNvSpPr/>
            <p:nvPr/>
          </p:nvSpPr>
          <p:spPr>
            <a:xfrm rot="10800000">
              <a:off x="3815474" y="1162496"/>
              <a:ext cx="954328" cy="443855"/>
            </a:xfrm>
            <a:prstGeom prst="round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千兆以太网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F26D913-20C6-4E2E-9525-A078CC8A595C}"/>
              </a:ext>
            </a:extLst>
          </p:cNvPr>
          <p:cNvGrpSpPr/>
          <p:nvPr/>
        </p:nvGrpSpPr>
        <p:grpSpPr>
          <a:xfrm rot="16200000">
            <a:off x="2397868" y="1708206"/>
            <a:ext cx="381329" cy="1374646"/>
            <a:chOff x="4101974" y="310693"/>
            <a:chExt cx="381329" cy="1600043"/>
          </a:xfrm>
        </p:grpSpPr>
        <p:sp>
          <p:nvSpPr>
            <p:cNvPr id="18" name="箭头: 下 17">
              <a:extLst>
                <a:ext uri="{FF2B5EF4-FFF2-40B4-BE49-F238E27FC236}">
                  <a16:creationId xmlns:a16="http://schemas.microsoft.com/office/drawing/2014/main" id="{1DE75E84-DACD-4996-A2FF-1120AD4A90F2}"/>
                </a:ext>
              </a:extLst>
            </p:cNvPr>
            <p:cNvSpPr/>
            <p:nvPr/>
          </p:nvSpPr>
          <p:spPr>
            <a:xfrm>
              <a:off x="4202407" y="1622704"/>
              <a:ext cx="180462" cy="288032"/>
            </a:xfrm>
            <a:prstGeom prst="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C7384915-4DA3-4EE6-939E-A0FB586C5BBF}"/>
                </a:ext>
              </a:extLst>
            </p:cNvPr>
            <p:cNvSpPr/>
            <p:nvPr/>
          </p:nvSpPr>
          <p:spPr>
            <a:xfrm rot="5400000">
              <a:off x="3646486" y="766181"/>
              <a:ext cx="1292305" cy="381329"/>
            </a:xfrm>
            <a:prstGeom prst="round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</a:rPr>
                <a:t>USB</a:t>
              </a:r>
              <a:r>
                <a:rPr lang="zh-CN" altLang="en-US" sz="1100" dirty="0">
                  <a:solidFill>
                    <a:schemeClr val="tx1"/>
                  </a:solidFill>
                </a:rPr>
                <a:t> </a:t>
              </a:r>
              <a:r>
                <a:rPr lang="en-US" altLang="zh-CN" sz="1100" dirty="0">
                  <a:solidFill>
                    <a:schemeClr val="tx1"/>
                  </a:solidFill>
                </a:rPr>
                <a:t>Type C </a:t>
              </a:r>
            </a:p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电源供电</a:t>
              </a:r>
            </a:p>
          </p:txBody>
        </p:sp>
      </p:grp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098D32C2-6396-40FE-91CD-7EA840EB253C}"/>
              </a:ext>
            </a:extLst>
          </p:cNvPr>
          <p:cNvSpPr/>
          <p:nvPr/>
        </p:nvSpPr>
        <p:spPr>
          <a:xfrm>
            <a:off x="470104" y="2975663"/>
            <a:ext cx="1110259" cy="381329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</a:rPr>
              <a:t>Micro-HDMI</a:t>
            </a:r>
          </a:p>
          <a:p>
            <a:pPr algn="ctr"/>
            <a:r>
              <a:rPr lang="zh-CN" altLang="en-US" sz="1100" dirty="0">
                <a:solidFill>
                  <a:schemeClr val="tx1"/>
                </a:solidFill>
              </a:rPr>
              <a:t>视频输出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562BD0B-E740-4C50-B846-137DF70AF8CA}"/>
              </a:ext>
            </a:extLst>
          </p:cNvPr>
          <p:cNvGrpSpPr/>
          <p:nvPr/>
        </p:nvGrpSpPr>
        <p:grpSpPr>
          <a:xfrm rot="2866430">
            <a:off x="5395405" y="943129"/>
            <a:ext cx="580673" cy="1441986"/>
            <a:chOff x="4202407" y="232312"/>
            <a:chExt cx="580673" cy="1678424"/>
          </a:xfrm>
        </p:grpSpPr>
        <p:sp>
          <p:nvSpPr>
            <p:cNvPr id="24" name="箭头: 下 23">
              <a:extLst>
                <a:ext uri="{FF2B5EF4-FFF2-40B4-BE49-F238E27FC236}">
                  <a16:creationId xmlns:a16="http://schemas.microsoft.com/office/drawing/2014/main" id="{08AEE965-C54D-49A3-BA4A-6A836EAE22BD}"/>
                </a:ext>
              </a:extLst>
            </p:cNvPr>
            <p:cNvSpPr/>
            <p:nvPr/>
          </p:nvSpPr>
          <p:spPr>
            <a:xfrm>
              <a:off x="4202407" y="1622704"/>
              <a:ext cx="180462" cy="288032"/>
            </a:xfrm>
            <a:prstGeom prst="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EA4F8499-AE86-4378-A652-31A6F7E14CAA}"/>
                </a:ext>
              </a:extLst>
            </p:cNvPr>
            <p:cNvSpPr/>
            <p:nvPr/>
          </p:nvSpPr>
          <p:spPr>
            <a:xfrm rot="18733570">
              <a:off x="3856595" y="777468"/>
              <a:ext cx="1471642" cy="381329"/>
            </a:xfrm>
            <a:prstGeom prst="round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蓝牙、</a:t>
              </a:r>
              <a:r>
                <a:rPr lang="en-US" altLang="zh-CN" sz="1100" dirty="0">
                  <a:solidFill>
                    <a:schemeClr val="tx1"/>
                  </a:solidFill>
                </a:rPr>
                <a:t>802.11ac</a:t>
              </a:r>
            </a:p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无线连接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AB0625F-90F9-4DFC-B21F-0F6CB950E93C}"/>
              </a:ext>
            </a:extLst>
          </p:cNvPr>
          <p:cNvGrpSpPr/>
          <p:nvPr/>
        </p:nvGrpSpPr>
        <p:grpSpPr>
          <a:xfrm rot="5400000">
            <a:off x="5661238" y="2689164"/>
            <a:ext cx="381329" cy="954327"/>
            <a:chOff x="4101974" y="310693"/>
            <a:chExt cx="381329" cy="1600043"/>
          </a:xfrm>
        </p:grpSpPr>
        <p:sp>
          <p:nvSpPr>
            <p:cNvPr id="27" name="箭头: 下 26">
              <a:extLst>
                <a:ext uri="{FF2B5EF4-FFF2-40B4-BE49-F238E27FC236}">
                  <a16:creationId xmlns:a16="http://schemas.microsoft.com/office/drawing/2014/main" id="{12FAB874-46CA-4C54-9718-D0E251D2C32E}"/>
                </a:ext>
              </a:extLst>
            </p:cNvPr>
            <p:cNvSpPr/>
            <p:nvPr/>
          </p:nvSpPr>
          <p:spPr>
            <a:xfrm>
              <a:off x="4202407" y="1622704"/>
              <a:ext cx="180462" cy="288032"/>
            </a:xfrm>
            <a:prstGeom prst="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BCD54343-1CE8-4827-A955-0074C405F7F7}"/>
                </a:ext>
              </a:extLst>
            </p:cNvPr>
            <p:cNvSpPr/>
            <p:nvPr/>
          </p:nvSpPr>
          <p:spPr>
            <a:xfrm rot="16200000">
              <a:off x="3646486" y="766181"/>
              <a:ext cx="1292305" cy="381329"/>
            </a:xfrm>
            <a:prstGeom prst="round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</a:rPr>
                <a:t>GPIO</a:t>
              </a:r>
              <a:endParaRPr lang="zh-CN" altLang="en-US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899A973-80D2-4B9D-9B2F-7803716598AA}"/>
              </a:ext>
            </a:extLst>
          </p:cNvPr>
          <p:cNvGrpSpPr/>
          <p:nvPr/>
        </p:nvGrpSpPr>
        <p:grpSpPr>
          <a:xfrm rot="16200000">
            <a:off x="2460781" y="2218732"/>
            <a:ext cx="261992" cy="1368153"/>
            <a:chOff x="4101974" y="310693"/>
            <a:chExt cx="381329" cy="1600043"/>
          </a:xfrm>
        </p:grpSpPr>
        <p:sp>
          <p:nvSpPr>
            <p:cNvPr id="30" name="箭头: 下 29">
              <a:extLst>
                <a:ext uri="{FF2B5EF4-FFF2-40B4-BE49-F238E27FC236}">
                  <a16:creationId xmlns:a16="http://schemas.microsoft.com/office/drawing/2014/main" id="{180C980D-F318-4A25-AC0B-FDEA02DAD53F}"/>
                </a:ext>
              </a:extLst>
            </p:cNvPr>
            <p:cNvSpPr/>
            <p:nvPr/>
          </p:nvSpPr>
          <p:spPr>
            <a:xfrm>
              <a:off x="4202407" y="1622704"/>
              <a:ext cx="180462" cy="288032"/>
            </a:xfrm>
            <a:prstGeom prst="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7317C993-629A-4B52-838E-727FB9F2DB4F}"/>
                </a:ext>
              </a:extLst>
            </p:cNvPr>
            <p:cNvSpPr/>
            <p:nvPr/>
          </p:nvSpPr>
          <p:spPr>
            <a:xfrm rot="5400000">
              <a:off x="3646486" y="766181"/>
              <a:ext cx="1292305" cy="381329"/>
            </a:xfrm>
            <a:prstGeom prst="round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</a:rPr>
                <a:t>HDMI0 (</a:t>
              </a:r>
              <a:r>
                <a:rPr lang="zh-CN" altLang="en-US" sz="1100" dirty="0">
                  <a:solidFill>
                    <a:schemeClr val="tx1"/>
                  </a:solidFill>
                </a:rPr>
                <a:t>建议</a:t>
              </a:r>
              <a:r>
                <a:rPr lang="en-US" altLang="zh-CN" sz="1100" dirty="0">
                  <a:solidFill>
                    <a:schemeClr val="tx1"/>
                  </a:solidFill>
                </a:rPr>
                <a:t>)</a:t>
              </a:r>
              <a:endParaRPr lang="zh-CN" altLang="en-US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E01FC39C-7397-404B-B4AD-FD38A3E41700}"/>
              </a:ext>
            </a:extLst>
          </p:cNvPr>
          <p:cNvGrpSpPr/>
          <p:nvPr/>
        </p:nvGrpSpPr>
        <p:grpSpPr>
          <a:xfrm rot="16200000">
            <a:off x="2460782" y="2731904"/>
            <a:ext cx="261992" cy="1368153"/>
            <a:chOff x="4101974" y="310693"/>
            <a:chExt cx="381329" cy="1600043"/>
          </a:xfrm>
        </p:grpSpPr>
        <p:sp>
          <p:nvSpPr>
            <p:cNvPr id="33" name="箭头: 下 32">
              <a:extLst>
                <a:ext uri="{FF2B5EF4-FFF2-40B4-BE49-F238E27FC236}">
                  <a16:creationId xmlns:a16="http://schemas.microsoft.com/office/drawing/2014/main" id="{52240336-74F0-449F-851C-34C29F3EA683}"/>
                </a:ext>
              </a:extLst>
            </p:cNvPr>
            <p:cNvSpPr/>
            <p:nvPr/>
          </p:nvSpPr>
          <p:spPr>
            <a:xfrm>
              <a:off x="4202407" y="1622704"/>
              <a:ext cx="180462" cy="288032"/>
            </a:xfrm>
            <a:prstGeom prst="down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AAAD1086-1827-4420-A54F-CBF4FFFC5AFD}"/>
                </a:ext>
              </a:extLst>
            </p:cNvPr>
            <p:cNvSpPr/>
            <p:nvPr/>
          </p:nvSpPr>
          <p:spPr>
            <a:xfrm rot="5400000">
              <a:off x="3646486" y="766181"/>
              <a:ext cx="1292305" cy="381329"/>
            </a:xfrm>
            <a:prstGeom prst="round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</a:rPr>
                <a:t>HDMI1 </a:t>
              </a:r>
              <a:endParaRPr lang="zh-CN" altLang="en-US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左大括号 1">
            <a:extLst>
              <a:ext uri="{FF2B5EF4-FFF2-40B4-BE49-F238E27FC236}">
                <a16:creationId xmlns:a16="http://schemas.microsoft.com/office/drawing/2014/main" id="{B9AFA78D-E6C7-4B90-B6CE-A3EF65F158E3}"/>
              </a:ext>
            </a:extLst>
          </p:cNvPr>
          <p:cNvSpPr/>
          <p:nvPr/>
        </p:nvSpPr>
        <p:spPr>
          <a:xfrm>
            <a:off x="1619672" y="2794847"/>
            <a:ext cx="223829" cy="706161"/>
          </a:xfrm>
          <a:prstGeom prst="leftBrace">
            <a:avLst/>
          </a:prstGeom>
          <a:noFill/>
          <a:ln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树莓派能做什么？</a:t>
            </a:r>
          </a:p>
        </p:txBody>
      </p:sp>
      <p:sp>
        <p:nvSpPr>
          <p:cNvPr id="1536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/>
              <a:t>智能机器人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智能家居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无线路由器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VPN</a:t>
            </a:r>
            <a:r>
              <a:rPr lang="zh-CN" altLang="en-US"/>
              <a:t>服务器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家庭影院媒体中心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安防系统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······</a:t>
            </a:r>
          </a:p>
          <a:p>
            <a:endParaRPr lang="en-US" altLang="zh-CN"/>
          </a:p>
        </p:txBody>
      </p:sp>
      <p:sp>
        <p:nvSpPr>
          <p:cNvPr id="15364" name="文本框 3"/>
          <p:cNvSpPr txBox="1">
            <a:spLocks noChangeArrowheads="1"/>
          </p:cNvSpPr>
          <p:nvPr/>
        </p:nvSpPr>
        <p:spPr bwMode="auto">
          <a:xfrm>
            <a:off x="4967797" y="5565674"/>
            <a:ext cx="3444875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/>
              <a:t>基于树莓派的避障小车</a:t>
            </a:r>
            <a:endParaRPr lang="en-US" altLang="zh-CN" dirty="0"/>
          </a:p>
          <a:p>
            <a:pPr algn="ctr"/>
            <a:r>
              <a:rPr lang="en-US" altLang="zh-CN" sz="1600" dirty="0"/>
              <a:t>2018</a:t>
            </a:r>
            <a:r>
              <a:rPr lang="zh-CN" altLang="en-US" sz="1600" dirty="0"/>
              <a:t>年学生课程设计</a:t>
            </a:r>
          </a:p>
        </p:txBody>
      </p:sp>
      <p:pic>
        <p:nvPicPr>
          <p:cNvPr id="7" name="WeChat_20181227181154">
            <a:hlinkClick r:id="" action="ppaction://media"/>
            <a:extLst>
              <a:ext uri="{FF2B5EF4-FFF2-40B4-BE49-F238E27FC236}">
                <a16:creationId xmlns:a16="http://schemas.microsoft.com/office/drawing/2014/main" id="{9ED1CD1A-357B-4029-81D3-44B8CA6B30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4910" b="4910"/>
          <a:stretch>
            <a:fillRect/>
          </a:stretch>
        </p:blipFill>
        <p:spPr bwMode="auto">
          <a:xfrm>
            <a:off x="5220072" y="366314"/>
            <a:ext cx="2940327" cy="5190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5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20000"/>
              </a:lnSpc>
            </a:pPr>
            <a:r>
              <a:rPr lang="zh-CN" altLang="en-US" sz="2000" dirty="0"/>
              <a:t>给树莓派接上</a:t>
            </a:r>
            <a:r>
              <a:rPr lang="en-US" altLang="zh-CN" sz="2000" dirty="0"/>
              <a:t>SD</a:t>
            </a:r>
            <a:r>
              <a:rPr lang="zh-CN" altLang="en-US" sz="2000" dirty="0"/>
              <a:t>卡、键鼠、显示器、电源，启动树莓派。等待一段时间后，进入系统初始化设置</a:t>
            </a:r>
            <a:endParaRPr lang="en-US" altLang="zh-CN" sz="2000" dirty="0"/>
          </a:p>
        </p:txBody>
      </p:sp>
      <p:sp>
        <p:nvSpPr>
          <p:cNvPr id="2048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初始设置（已完成）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96CCA33-37B6-4529-BCB8-ADC8416F0526}"/>
              </a:ext>
            </a:extLst>
          </p:cNvPr>
          <p:cNvGrpSpPr/>
          <p:nvPr/>
        </p:nvGrpSpPr>
        <p:grpSpPr>
          <a:xfrm>
            <a:off x="1975879" y="2132856"/>
            <a:ext cx="5192241" cy="3776175"/>
            <a:chOff x="1975879" y="2132856"/>
            <a:chExt cx="5192241" cy="3776175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BB4587B4-9342-4313-8C82-390BA9447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5879" y="2132856"/>
              <a:ext cx="5192241" cy="3776175"/>
            </a:xfrm>
            <a:prstGeom prst="rect">
              <a:avLst/>
            </a:prstGeom>
          </p:spPr>
        </p:pic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33C7C9DD-43C6-4D49-892E-3ABB1D861D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68144" y="4437112"/>
              <a:ext cx="936104" cy="36004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3487385"/>
      </p:ext>
    </p:extLst>
  </p:cSld>
  <p:clrMapOvr>
    <a:masterClrMapping/>
  </p:clrMapOvr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37996</TotalTime>
  <Words>3371</Words>
  <Application>Microsoft Office PowerPoint</Application>
  <PresentationFormat>全屏显示(4:3)</PresentationFormat>
  <Paragraphs>352</Paragraphs>
  <Slides>48</Slides>
  <Notes>15</Notes>
  <HiddenSlides>8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5" baseType="lpstr">
      <vt:lpstr>consola</vt:lpstr>
      <vt:lpstr>宋体</vt:lpstr>
      <vt:lpstr>Arial</vt:lpstr>
      <vt:lpstr>Garamond</vt:lpstr>
      <vt:lpstr>Times New Roman</vt:lpstr>
      <vt:lpstr>Wingdings</vt:lpstr>
      <vt:lpstr>Edge</vt:lpstr>
      <vt:lpstr>树莓派系统简介</vt:lpstr>
      <vt:lpstr>树莓派(Raspberry Pi)</vt:lpstr>
      <vt:lpstr>树莓派vs电脑</vt:lpstr>
      <vt:lpstr>树莓派支持的OS</vt:lpstr>
      <vt:lpstr>什么是Linux？</vt:lpstr>
      <vt:lpstr>树莓派硬件套装</vt:lpstr>
      <vt:lpstr>连接树莓派</vt:lpstr>
      <vt:lpstr>树莓派能做什么？</vt:lpstr>
      <vt:lpstr>初始设置（已完成）</vt:lpstr>
      <vt:lpstr>初始设置（已完成）</vt:lpstr>
      <vt:lpstr>初始设置（已完成）</vt:lpstr>
      <vt:lpstr>初始设置（已完成）</vt:lpstr>
      <vt:lpstr>初始设置（已完成）</vt:lpstr>
      <vt:lpstr>连接网络</vt:lpstr>
      <vt:lpstr>课程官方WiFi</vt:lpstr>
      <vt:lpstr>更换软件源</vt:lpstr>
      <vt:lpstr>更换软件源</vt:lpstr>
      <vt:lpstr>更换软件源</vt:lpstr>
      <vt:lpstr>更换软件源</vt:lpstr>
      <vt:lpstr>树莓派系统上的软件安装</vt:lpstr>
      <vt:lpstr>树莓派系统上的软件安装</vt:lpstr>
      <vt:lpstr>终端登录</vt:lpstr>
      <vt:lpstr>终端登录</vt:lpstr>
      <vt:lpstr>远程桌面</vt:lpstr>
      <vt:lpstr>VNC远程桌面</vt:lpstr>
      <vt:lpstr>树莓派上的设置</vt:lpstr>
      <vt:lpstr>手机热点</vt:lpstr>
      <vt:lpstr>手机热点</vt:lpstr>
      <vt:lpstr>手机热点</vt:lpstr>
      <vt:lpstr>远程桌面</vt:lpstr>
      <vt:lpstr>远程桌面</vt:lpstr>
      <vt:lpstr>远程桌面</vt:lpstr>
      <vt:lpstr>远程桌面</vt:lpstr>
      <vt:lpstr>ToDesk</vt:lpstr>
      <vt:lpstr>安装远程桌面（已完成）</vt:lpstr>
      <vt:lpstr>Todesk远程桌面配置（已完成）</vt:lpstr>
      <vt:lpstr>远程桌面</vt:lpstr>
      <vt:lpstr>手机热点扮演WiFi</vt:lpstr>
      <vt:lpstr>远程桌面</vt:lpstr>
      <vt:lpstr>远程桌面</vt:lpstr>
      <vt:lpstr>远程桌面</vt:lpstr>
      <vt:lpstr>远程桌面</vt:lpstr>
      <vt:lpstr>远程桌面</vt:lpstr>
      <vt:lpstr>远程桌面</vt:lpstr>
      <vt:lpstr>远程桌面</vt:lpstr>
      <vt:lpstr>参考资料 </vt:lpstr>
      <vt:lpstr>家庭作业</vt:lpstr>
      <vt:lpstr>致谢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Ruikang Li</dc:creator>
  <cp:lastModifiedBy>Administrator</cp:lastModifiedBy>
  <cp:revision>892</cp:revision>
  <dcterms:created xsi:type="dcterms:W3CDTF">1601-01-01T00:00:00Z</dcterms:created>
  <dcterms:modified xsi:type="dcterms:W3CDTF">2024-02-25T14:14:13Z</dcterms:modified>
</cp:coreProperties>
</file>